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72" r:id="rId13"/>
    <p:sldId id="273" r:id="rId14"/>
    <p:sldId id="269" r:id="rId15"/>
    <p:sldId id="271" r:id="rId16"/>
    <p:sldId id="274" r:id="rId17"/>
    <p:sldId id="275" r:id="rId18"/>
    <p:sldId id="278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8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F07F-464F-4264-9F2F-59E5214F5654}" type="datetimeFigureOut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7C4BE-9B35-4894-9427-DD4CDE2F9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48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E6EF-0C17-4C0D-BBCC-1D8A9D2929D0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57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A361-6B27-4680-B716-F1CCB6D26AE6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B3A-04A1-49FA-85E3-6D803B677AB5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70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32BE-F45B-4550-9DBA-73572FB48222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76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157E-3832-4A83-B5ED-6CC72B510A7A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5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0694-12A4-4678-80FE-8B28378A7575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71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EEDE-21A2-43D5-A6E7-55D4B8B60F6B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2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D2E-ABDB-4E80-BBEF-2DC07B3CE4EC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18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EFCC-E08B-43F9-9F13-27B2BB89BB58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9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1423-215F-48F7-8853-EFF3B0DE35A6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30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4CD6-46E7-4FBB-89AE-15E38324A825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3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274-0EDB-40E3-AF9A-39B650D9A83B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46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5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Relationship Id="rId14" Type="http://schemas.openxmlformats.org/officeDocument/2006/relationships/image" Target="../media/image39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.png"/><Relationship Id="rId39" Type="http://schemas.openxmlformats.org/officeDocument/2006/relationships/image" Target="../media/image54.png"/><Relationship Id="rId34" Type="http://schemas.openxmlformats.org/officeDocument/2006/relationships/image" Target="../media/image66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7.png"/><Relationship Id="rId55" Type="http://schemas.openxmlformats.org/officeDocument/2006/relationships/image" Target="../media/image680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33" Type="http://schemas.openxmlformats.org/officeDocument/2006/relationships/image" Target="../media/image65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" Type="http://schemas.openxmlformats.org/officeDocument/2006/relationships/image" Target="../media/image421.png"/><Relationship Id="rId41" Type="http://schemas.openxmlformats.org/officeDocument/2006/relationships/image" Target="../media/image56.png"/><Relationship Id="rId54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70.png"/><Relationship Id="rId58" Type="http://schemas.openxmlformats.org/officeDocument/2006/relationships/image" Target="../media/image710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250.png"/><Relationship Id="rId44" Type="http://schemas.openxmlformats.org/officeDocument/2006/relationships/image" Target="../media/image59.png"/><Relationship Id="rId52" Type="http://schemas.openxmlformats.org/officeDocument/2006/relationships/image" Target="../media/image69.png"/><Relationship Id="rId9" Type="http://schemas.openxmlformats.org/officeDocument/2006/relationships/image" Target="../media/image450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openxmlformats.org/officeDocument/2006/relationships/image" Target="../media/image690.png"/><Relationship Id="rId8" Type="http://schemas.openxmlformats.org/officeDocument/2006/relationships/image" Target="../media/image440.png"/><Relationship Id="rId51" Type="http://schemas.openxmlformats.org/officeDocument/2006/relationships/image" Target="../media/image68.png"/><Relationship Id="rId3" Type="http://schemas.openxmlformats.org/officeDocument/2006/relationships/image" Target="../media/image4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400.png"/><Relationship Id="rId18" Type="http://schemas.openxmlformats.org/officeDocument/2006/relationships/image" Target="../media/image7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12" Type="http://schemas.openxmlformats.org/officeDocument/2006/relationships/image" Target="../media/image390.png"/><Relationship Id="rId17" Type="http://schemas.openxmlformats.org/officeDocument/2006/relationships/image" Target="../media/image74.png"/><Relationship Id="rId2" Type="http://schemas.openxmlformats.org/officeDocument/2006/relationships/image" Target="../media/image73.png"/><Relationship Id="rId16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420.png"/><Relationship Id="rId10" Type="http://schemas.openxmlformats.org/officeDocument/2006/relationships/image" Target="../media/image370.png"/><Relationship Id="rId19" Type="http://schemas.openxmlformats.org/officeDocument/2006/relationships/image" Target="../media/image76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Relationship Id="rId1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2" Type="http://schemas.openxmlformats.org/officeDocument/2006/relationships/image" Target="../media/image93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3.png"/><Relationship Id="rId26" Type="http://schemas.openxmlformats.org/officeDocument/2006/relationships/image" Target="../media/image142.png"/><Relationship Id="rId3" Type="http://schemas.openxmlformats.org/officeDocument/2006/relationships/image" Target="../media/image116.png"/><Relationship Id="rId21" Type="http://schemas.openxmlformats.org/officeDocument/2006/relationships/image" Target="../media/image136.png"/><Relationship Id="rId34" Type="http://schemas.openxmlformats.org/officeDocument/2006/relationships/image" Target="../media/image15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2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2" Type="http://schemas.openxmlformats.org/officeDocument/2006/relationships/image" Target="../media/image115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5.png"/><Relationship Id="rId24" Type="http://schemas.openxmlformats.org/officeDocument/2006/relationships/image" Target="../media/image139.png"/><Relationship Id="rId32" Type="http://schemas.openxmlformats.org/officeDocument/2006/relationships/image" Target="../media/image148.png"/><Relationship Id="rId5" Type="http://schemas.openxmlformats.org/officeDocument/2006/relationships/image" Target="../media/image118.png"/><Relationship Id="rId15" Type="http://schemas.openxmlformats.org/officeDocument/2006/relationships/image" Target="../media/image129.png"/><Relationship Id="rId23" Type="http://schemas.openxmlformats.org/officeDocument/2006/relationships/image" Target="../media/image138.png"/><Relationship Id="rId28" Type="http://schemas.openxmlformats.org/officeDocument/2006/relationships/image" Target="../media/image144.png"/><Relationship Id="rId10" Type="http://schemas.openxmlformats.org/officeDocument/2006/relationships/image" Target="../media/image124.png"/><Relationship Id="rId19" Type="http://schemas.openxmlformats.org/officeDocument/2006/relationships/image" Target="../media/image134.png"/><Relationship Id="rId31" Type="http://schemas.openxmlformats.org/officeDocument/2006/relationships/image" Target="../media/image147.png"/><Relationship Id="rId4" Type="http://schemas.openxmlformats.org/officeDocument/2006/relationships/image" Target="../media/image117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7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8" Type="http://schemas.openxmlformats.org/officeDocument/2006/relationships/image" Target="../media/image1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8504" y="292158"/>
            <a:ext cx="77724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5400" dirty="0" smtClean="0"/>
              <a:t>代数的組合せ最適化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en-US" altLang="ja-JP" sz="2800" dirty="0" smtClean="0"/>
              <a:t>Edmonds</a:t>
            </a:r>
            <a:r>
              <a:rPr lang="ja-JP" altLang="en-US" sz="2800" dirty="0" smtClean="0"/>
              <a:t>問題の最近の発展について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5704" y="3108053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平井広志</a:t>
            </a:r>
            <a:endParaRPr kumimoji="1" lang="en-US" altLang="ja-JP" dirty="0" smtClean="0"/>
          </a:p>
          <a:p>
            <a:r>
              <a:rPr kumimoji="1" lang="ja-JP" altLang="en-US" dirty="0" smtClean="0"/>
              <a:t>東京大学 大学院情報理工学系研究科</a:t>
            </a:r>
            <a:endParaRPr kumimoji="1" lang="en-US" altLang="ja-JP" dirty="0" smtClean="0"/>
          </a:p>
          <a:p>
            <a:r>
              <a:rPr lang="ja-JP" altLang="en-US" dirty="0"/>
              <a:t>数理情報学</a:t>
            </a:r>
            <a:r>
              <a:rPr lang="ja-JP" altLang="en-US" dirty="0" smtClean="0"/>
              <a:t>専攻</a:t>
            </a:r>
            <a:endParaRPr lang="en-US" altLang="ja-JP" dirty="0" smtClean="0"/>
          </a:p>
          <a:p>
            <a:r>
              <a:rPr kumimoji="1" lang="en-US" altLang="ja-JP" dirty="0" smtClean="0"/>
              <a:t>hirai@mist.i.u-tokyo.ac.jp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39600" y="5192110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組合せ最適化セミナー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京都大学数理解析研究所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２０１９年８月</a:t>
            </a:r>
            <a:r>
              <a:rPr kumimoji="1" lang="ja-JP" altLang="en-US" sz="2400" dirty="0"/>
              <a:t>７</a:t>
            </a:r>
            <a:r>
              <a:rPr kumimoji="1" lang="ja-JP" altLang="en-US" sz="2400" dirty="0" smtClean="0"/>
              <a:t>日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59723" y="441435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err="1">
                <a:latin typeface="+mn-ea"/>
              </a:rPr>
              <a:t>nc</a:t>
            </a:r>
            <a:r>
              <a:rPr kumimoji="1" lang="en-US" altLang="ja-JP" sz="5400" dirty="0">
                <a:latin typeface="+mn-ea"/>
              </a:rPr>
              <a:t>-rank in </a:t>
            </a:r>
            <a:r>
              <a:rPr kumimoji="1" lang="en-US" altLang="ja-JP" sz="5400" b="1" dirty="0">
                <a:latin typeface="+mn-ea"/>
              </a:rPr>
              <a:t>P</a:t>
            </a:r>
            <a:r>
              <a:rPr kumimoji="1" lang="ja-JP" altLang="en-US" sz="5400" dirty="0">
                <a:latin typeface="+mn-ea"/>
              </a:rPr>
              <a:t> </a:t>
            </a:r>
            <a:r>
              <a:rPr kumimoji="1" lang="en-US" altLang="ja-JP" sz="5400" dirty="0">
                <a:latin typeface="+mn-ea"/>
              </a:rPr>
              <a:t>!! </a:t>
            </a:r>
            <a:endParaRPr kumimoji="1" lang="ja-JP" altLang="en-US" sz="54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57102" y="1855075"/>
                <a:ext cx="7364132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Garg-</a:t>
                </a:r>
                <a:r>
                  <a:rPr kumimoji="1" lang="en-US" altLang="ja-JP" sz="2800" dirty="0" err="1"/>
                  <a:t>Gurvits</a:t>
                </a:r>
                <a:r>
                  <a:rPr kumimoji="1" lang="en-US" altLang="ja-JP" sz="2800" dirty="0"/>
                  <a:t>-Oliveira-</a:t>
                </a:r>
                <a:r>
                  <a:rPr kumimoji="1" lang="en-US" altLang="ja-JP" sz="2800" dirty="0" err="1"/>
                  <a:t>Wigderson</a:t>
                </a:r>
                <a:r>
                  <a:rPr kumimoji="1" lang="en-US" altLang="ja-JP" sz="2800" dirty="0"/>
                  <a:t> 2015: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en-US" altLang="ja-JP" sz="28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               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 part II</a:t>
                </a:r>
                <a:endParaRPr kumimoji="1" lang="en-US" altLang="ja-JP" sz="2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err="1"/>
                  <a:t>Ivanyos-Qiao-Subrahmanyam</a:t>
                </a:r>
                <a:r>
                  <a:rPr kumimoji="1" lang="en-US" altLang="ja-JP" sz="2800" dirty="0"/>
                  <a:t> 2015: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800" dirty="0" smtClean="0"/>
                  <a:t>任意</a:t>
                </a:r>
                <a:endParaRPr kumimoji="1" lang="en-US" altLang="ja-JP" sz="28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              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 </a:t>
                </a:r>
                <a:r>
                  <a:rPr kumimoji="1" lang="en-US" altLang="ja-JP" sz="2800" dirty="0" smtClean="0"/>
                  <a:t>part I (</a:t>
                </a:r>
                <a:r>
                  <a:rPr kumimoji="1" lang="ja-JP" altLang="en-US" sz="2800" dirty="0" smtClean="0"/>
                  <a:t>いまから</a:t>
                </a:r>
                <a:r>
                  <a:rPr kumimoji="1" lang="en-US" altLang="ja-JP" sz="2800" dirty="0" smtClean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Hamada-Hirai 2017: </a:t>
                </a:r>
                <a14:m>
                  <m:oMath xmlns:m="http://schemas.openxmlformats.org/officeDocument/2006/math"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800" dirty="0" smtClean="0"/>
                  <a:t>任意</a:t>
                </a:r>
                <a:r>
                  <a:rPr kumimoji="1" lang="en-US" altLang="ja-JP" sz="2800" dirty="0" smtClean="0"/>
                  <a:t>, </a:t>
                </a:r>
                <a:r>
                  <a:rPr kumimoji="1" lang="en-US" altLang="ja-JP" sz="2400" dirty="0" smtClean="0"/>
                  <a:t>bit-size unbounded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                   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 part III</a:t>
                </a:r>
                <a:endParaRPr kumimoji="1" lang="en-US" altLang="ja-JP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02" y="1855075"/>
                <a:ext cx="7364132" cy="3970318"/>
              </a:xfrm>
              <a:prstGeom prst="rect">
                <a:avLst/>
              </a:prstGeom>
              <a:blipFill>
                <a:blip r:embed="rId2"/>
                <a:stretch>
                  <a:fillRect l="-1490" b="-16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59081" y="861241"/>
                <a:ext cx="7712689" cy="1230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𝕂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8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800" b="0" dirty="0" smtClean="0"/>
                  <a:t>　　のランクとは？</a:t>
                </a:r>
                <a:endParaRPr kumimoji="1" lang="en-US" altLang="ja-JP" sz="2800" b="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1" y="861241"/>
                <a:ext cx="7712689" cy="1230786"/>
              </a:xfrm>
              <a:prstGeom prst="rect">
                <a:avLst/>
              </a:prstGeom>
              <a:blipFill>
                <a:blip r:embed="rId2"/>
                <a:stretch>
                  <a:fillRect b="-173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46295" y="207656"/>
                <a:ext cx="8009437" cy="548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行列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ja-JP" altLang="en-US" sz="2400" dirty="0"/>
                  <a:t>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上，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 smtClean="0"/>
                  <a:t>非可換変数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5" y="207656"/>
                <a:ext cx="8009437" cy="548740"/>
              </a:xfrm>
              <a:prstGeom prst="rect">
                <a:avLst/>
              </a:prstGeom>
              <a:blipFill>
                <a:blip r:embed="rId3"/>
                <a:stretch>
                  <a:fillRect l="-1371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46750" y="2657838"/>
                <a:ext cx="8496044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非可換ランクの定義</a:t>
                </a:r>
                <a:r>
                  <a:rPr kumimoji="1" lang="en-US" altLang="ja-JP" sz="2400" dirty="0" smtClean="0"/>
                  <a:t>I </a:t>
                </a:r>
                <a:r>
                  <a:rPr kumimoji="1" lang="ja-JP" altLang="en-US" sz="2400" dirty="0" smtClean="0"/>
                  <a:t>　</a:t>
                </a:r>
                <a:r>
                  <a:rPr kumimoji="1" lang="en-US" altLang="ja-JP" sz="2400" dirty="0" smtClean="0"/>
                  <a:t>(</a:t>
                </a:r>
                <a:r>
                  <a:rPr kumimoji="1" lang="ja-JP" altLang="en-US" sz="2400" dirty="0" smtClean="0"/>
                  <a:t>自由環上の行列としての</a:t>
                </a:r>
                <a:r>
                  <a:rPr kumimoji="1" lang="en-US" altLang="ja-JP" sz="2400" dirty="0" smtClean="0"/>
                  <a:t>inner rank)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altLang="ja-JP" sz="2400" dirty="0"/>
                      <m:t>  </m:t>
                    </m:r>
                    <m:r>
                      <m:rPr>
                        <m:nor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min</m:t>
                    </m:r>
                    <m:r>
                      <m:rPr>
                        <m:nor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0" y="2657838"/>
                <a:ext cx="8496044" cy="1200329"/>
              </a:xfrm>
              <a:prstGeom prst="rect">
                <a:avLst/>
              </a:prstGeom>
              <a:blipFill>
                <a:blip r:embed="rId4"/>
                <a:stretch>
                  <a:fillRect l="-1076" r="-1148" b="-15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46750" y="4237382"/>
                <a:ext cx="8496044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非可換ランクの定義</a:t>
                </a:r>
                <a:r>
                  <a:rPr kumimoji="1" lang="en-US" altLang="ja-JP" sz="2400" dirty="0" smtClean="0"/>
                  <a:t>II</a:t>
                </a:r>
                <a:r>
                  <a:rPr kumimoji="1" lang="ja-JP" altLang="en-US" sz="2400" dirty="0" smtClean="0"/>
                  <a:t>　</a:t>
                </a:r>
                <a:r>
                  <a:rPr kumimoji="1" lang="en-US" altLang="ja-JP" sz="2400" dirty="0" smtClean="0"/>
                  <a:t> (</a:t>
                </a:r>
                <a:r>
                  <a:rPr kumimoji="1" lang="ja-JP" altLang="en-US" sz="2400" b="1" dirty="0" smtClean="0"/>
                  <a:t>自由斜体</a:t>
                </a:r>
                <a:r>
                  <a:rPr kumimoji="1" lang="ja-JP" altLang="en-US" sz="2400" dirty="0" smtClean="0"/>
                  <a:t>上の行列としての</a:t>
                </a:r>
                <a:r>
                  <a:rPr kumimoji="1" lang="en-US" altLang="ja-JP" sz="2400" dirty="0" smtClean="0"/>
                  <a:t>rank)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 smtClean="0"/>
                  <a:t>,  where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0" y="4237382"/>
                <a:ext cx="8496044" cy="1200329"/>
              </a:xfrm>
              <a:prstGeom prst="rect">
                <a:avLst/>
              </a:prstGeom>
              <a:blipFill>
                <a:blip r:embed="rId5"/>
                <a:stretch>
                  <a:fillRect l="-1076" b="-6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2520117" y="5897534"/>
            <a:ext cx="416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２つの定義は一致する </a:t>
            </a:r>
            <a:r>
              <a:rPr kumimoji="1" lang="en-US" altLang="ja-JP" sz="2400" dirty="0" smtClean="0"/>
              <a:t>(Cohn)</a:t>
            </a:r>
            <a:endParaRPr kumimoji="1" lang="ja-JP" altLang="en-US" sz="2400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4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81510" y="240275"/>
            <a:ext cx="5719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斜体（</a:t>
            </a:r>
            <a:r>
              <a:rPr kumimoji="1" lang="en-US" altLang="ja-JP" sz="2800" dirty="0" smtClean="0"/>
              <a:t>skew field, division ring</a:t>
            </a:r>
            <a:r>
              <a:rPr kumimoji="1" lang="ja-JP" altLang="en-US" sz="2800" dirty="0" smtClean="0"/>
              <a:t>）とは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93379" y="982717"/>
                <a:ext cx="689676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逆元をもつ環</a:t>
                </a:r>
                <a:r>
                  <a:rPr kumimoji="1" lang="en-US" altLang="ja-JP" sz="2400" dirty="0" smtClean="0"/>
                  <a:t>, i.e.,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≠0,∃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                           ～ 積演算が可換とは限らない体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　                                                                        </a:t>
                </a:r>
                <a:r>
                  <a:rPr kumimoji="1" lang="ja-JP" altLang="en-US" dirty="0" smtClean="0"/>
                  <a:t>例：四元数体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79" y="982717"/>
                <a:ext cx="6896760" cy="1754326"/>
              </a:xfrm>
              <a:prstGeom prst="rect">
                <a:avLst/>
              </a:prstGeom>
              <a:blipFill>
                <a:blip r:embed="rId2"/>
                <a:stretch>
                  <a:fillRect l="-1415" b="-6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804148" y="2627815"/>
            <a:ext cx="7560916" cy="3643422"/>
            <a:chOff x="804148" y="2627815"/>
            <a:chExt cx="7560916" cy="3643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893379" y="2627815"/>
                  <a:ext cx="32308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kumimoji="1" lang="ja-JP" altLang="en-US" sz="2400" i="1" dirty="0">
                          <a:latin typeface="Cambria Math" panose="02040503050406030204" pitchFamily="18" charset="0"/>
                        </a:rPr>
                        <m:t>行列</m:t>
                      </m:r>
                    </m:oMath>
                  </a14:m>
                  <a:r>
                    <a:rPr kumimoji="1" lang="ja-JP" altLang="en-US" sz="2400" dirty="0" smtClean="0"/>
                    <a:t>，斜体</a:t>
                  </a:r>
                  <a14:m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kumimoji="1" lang="ja-JP" altLang="en-US" sz="2400" dirty="0" smtClean="0"/>
                    <a:t>上</a:t>
                  </a:r>
                  <a:r>
                    <a:rPr kumimoji="1" lang="en-US" altLang="ja-JP" sz="2400" dirty="0" smtClean="0"/>
                    <a:t> 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379" y="2627815"/>
                  <a:ext cx="323088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396" t="-22951" r="-2453" b="-5082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正方形/長方形 6"/>
                <p:cNvSpPr/>
                <p:nvPr/>
              </p:nvSpPr>
              <p:spPr>
                <a:xfrm>
                  <a:off x="867104" y="4016966"/>
                  <a:ext cx="6961842" cy="22542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m:rPr>
                          <m:nor/>
                        </m:rPr>
                        <a:rPr lang="en-US" altLang="ja-JP" sz="24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𝔽</m:t>
                      </m:r>
                    </m:oMath>
                  </a14:m>
                  <a:r>
                    <a:rPr kumimoji="1" lang="ja-JP" altLang="en-US" sz="2400" dirty="0" smtClean="0"/>
                    <a:t>上右</a:t>
                  </a:r>
                  <a:r>
                    <a:rPr kumimoji="1" lang="en-US" altLang="ja-JP" sz="2400" dirty="0"/>
                    <a:t>(</a:t>
                  </a:r>
                  <a:r>
                    <a:rPr kumimoji="1" lang="ja-JP" altLang="en-US" sz="2400" dirty="0" smtClean="0"/>
                    <a:t>左</a:t>
                  </a:r>
                  <a:r>
                    <a:rPr kumimoji="1" lang="en-US" altLang="ja-JP" sz="2400" dirty="0" smtClean="0"/>
                    <a:t>)</a:t>
                  </a:r>
                  <a:r>
                    <a:rPr lang="ja-JP" altLang="en-US" sz="2400" dirty="0" smtClean="0"/>
                    <a:t>線形独立な列</a:t>
                  </a:r>
                  <a:r>
                    <a:rPr lang="en-US" altLang="ja-JP" sz="2400" dirty="0" smtClean="0"/>
                    <a:t>(</a:t>
                  </a:r>
                  <a:r>
                    <a:rPr lang="ja-JP" altLang="en-US" sz="2400" dirty="0" smtClean="0"/>
                    <a:t>行</a:t>
                  </a:r>
                  <a:r>
                    <a:rPr lang="en-US" altLang="ja-JP" sz="2400" dirty="0"/>
                    <a:t>)</a:t>
                  </a:r>
                  <a:r>
                    <a:rPr lang="ja-JP" altLang="en-US" sz="2400" dirty="0" smtClean="0"/>
                    <a:t>の最大数</a:t>
                  </a:r>
                  <a:endParaRPr lang="en-US" altLang="ja-JP" sz="24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400" dirty="0" smtClean="0"/>
                    <a:t>              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ja-JP" sz="2400" dirty="0"/>
                    <a:t>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 dirty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2400" b="0" i="0" dirty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ja-JP" sz="2400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ja-JP" sz="24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400" dirty="0" smtClean="0"/>
                    <a:t>              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ja-JP" sz="2400" b="0" dirty="0" smtClean="0"/>
                    <a:t>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 b="0" i="0" dirty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n-US" altLang="ja-JP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正則部分行列}</m:t>
                      </m:r>
                    </m:oMath>
                  </a14:m>
                  <a:r>
                    <a:rPr lang="en-US" altLang="ja-JP" sz="2400" b="0" dirty="0" smtClean="0"/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400" dirty="0" smtClean="0"/>
                    <a:t>　　     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ja-JP" sz="2400" dirty="0"/>
                    <a:t>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 dirty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n-US" altLang="ja-JP" sz="2400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部分行列</m:t>
                      </m:r>
                      <m:sSup>
                        <m:sSup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ja-JP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ja-JP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′≠0}</m:t>
                      </m:r>
                    </m:oMath>
                  </a14:m>
                  <a:r>
                    <a:rPr lang="en-US" altLang="ja-JP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正方形/長方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104" y="4016966"/>
                  <a:ext cx="6961842" cy="2254271"/>
                </a:xfrm>
                <a:prstGeom prst="rect">
                  <a:avLst/>
                </a:prstGeom>
                <a:blipFill>
                  <a:blip r:embed="rId4"/>
                  <a:stretch>
                    <a:fillRect l="-263" b="-270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804148" y="3293846"/>
                  <a:ext cx="75609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kumimoji="1" lang="en-US" altLang="ja-JP" sz="2400" dirty="0" smtClean="0"/>
                    <a:t>:</a:t>
                  </a:r>
                  <a:r>
                    <a:rPr kumimoji="1" lang="ja-JP" altLang="en-US" sz="2400" dirty="0" smtClean="0"/>
                    <a:t>正則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ja-JP" altLang="en-US" sz="2400" dirty="0" smtClean="0"/>
                    <a:t>逆行列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kumimoji="1" lang="ja-JP" altLang="en-US" sz="2400" dirty="0" smtClean="0"/>
                    <a:t>  </a:t>
                  </a:r>
                  <a:r>
                    <a:rPr kumimoji="1" lang="en-US" altLang="ja-JP" sz="2400" dirty="0" smtClean="0"/>
                    <a:t>(</a:t>
                  </a:r>
                  <a14:m>
                    <m:oMath xmlns:m="http://schemas.openxmlformats.org/officeDocument/2006/math">
                      <m:r>
                        <a:rPr kumimoji="1" lang="ja-JP" altLang="en-US" b="0" i="1" dirty="0">
                          <a:latin typeface="Cambria Math" panose="02040503050406030204" pitchFamily="18" charset="0"/>
                        </a:rPr>
                        <m:t>このとき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kumimoji="1" lang="en-US" altLang="ja-JP" sz="2400" dirty="0" smtClean="0"/>
                    <a:t>)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48" y="3293846"/>
                  <a:ext cx="7560916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42" t="-10526" r="-1129" b="-30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テキスト ボックス 8"/>
          <p:cNvSpPr txBox="1"/>
          <p:nvPr/>
        </p:nvSpPr>
        <p:spPr>
          <a:xfrm>
            <a:off x="5570483" y="6332483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Dieudonne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行列式</a:t>
            </a:r>
            <a:r>
              <a:rPr kumimoji="1" lang="en-US" altLang="ja-JP" dirty="0" smtClean="0"/>
              <a:t>(part III)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0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0833" y="349388"/>
            <a:ext cx="517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自由斜体（</a:t>
            </a:r>
            <a:r>
              <a:rPr kumimoji="1" lang="en-US" altLang="ja-JP" sz="2800" dirty="0" smtClean="0"/>
              <a:t>free skew field</a:t>
            </a:r>
            <a:r>
              <a:rPr kumimoji="1" lang="ja-JP" altLang="en-US" sz="2800" dirty="0" smtClean="0"/>
              <a:t>）とは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03988" y="1083260"/>
                <a:ext cx="6591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～有理関数体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の非可換アナログ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8" y="1083260"/>
                <a:ext cx="6591741" cy="461665"/>
              </a:xfrm>
              <a:prstGeom prst="rect">
                <a:avLst/>
              </a:prstGeom>
              <a:blipFill>
                <a:blip r:embed="rId2"/>
                <a:stretch>
                  <a:fillRect l="-1388" t="-10667" r="-555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823483" y="1755577"/>
                <a:ext cx="1332737" cy="592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483" y="1755577"/>
                <a:ext cx="1332737" cy="592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 rot="5400000">
                <a:off x="4137316" y="151370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137316" y="1513704"/>
                <a:ext cx="218008" cy="307777"/>
              </a:xfrm>
              <a:prstGeom prst="rect">
                <a:avLst/>
              </a:prstGeom>
              <a:blipFill>
                <a:blip r:embed="rId5"/>
                <a:stretch>
                  <a:fillRect l="-1961" t="-22857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393782" y="2543296"/>
            <a:ext cx="8403839" cy="957548"/>
            <a:chOff x="393782" y="2543296"/>
            <a:chExt cx="8403839" cy="957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393782" y="2543296"/>
                  <a:ext cx="84038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b="1" dirty="0" smtClean="0"/>
                    <a:t>Rational expression </a:t>
                  </a:r>
                  <a:r>
                    <a:rPr kumimoji="1" lang="en-US" altLang="ja-JP" sz="2400" dirty="0" smtClean="0"/>
                    <a:t>constructed from </a:t>
                  </a:r>
                  <a14:m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+,−,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×,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82" y="2543296"/>
                  <a:ext cx="840383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016"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863759" y="3041744"/>
                  <a:ext cx="5735866" cy="4591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)))+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((2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)−3)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1" lang="ja-JP" altLang="en-US" dirty="0" smtClean="0"/>
                    <a:t> 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59" y="3041744"/>
                  <a:ext cx="5735866" cy="459100"/>
                </a:xfrm>
                <a:prstGeom prst="rect">
                  <a:avLst/>
                </a:prstGeom>
                <a:blipFill>
                  <a:blip r:embed="rId7"/>
                  <a:stretch>
                    <a:fillRect l="-319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93782" y="3709391"/>
                <a:ext cx="8416150" cy="114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b="0" dirty="0" smtClean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kumimoji="1" lang="en-US" altLang="ja-JP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>
                    <a:ea typeface="Cambria Math" panose="02040503050406030204" pitchFamily="18" charset="0"/>
                  </a:rPr>
                  <a:t>                           </a:t>
                </a:r>
                <a:r>
                  <a:rPr kumimoji="1" lang="en-US" altLang="ja-JP" sz="2400" dirty="0" smtClean="0">
                    <a:ea typeface="Cambria Math" panose="02040503050406030204" pitchFamily="18" charset="0"/>
                  </a:rPr>
                  <a:t>                               </a:t>
                </a:r>
                <a:r>
                  <a:rPr kumimoji="1" lang="en-US" altLang="ja-JP" sz="2400" b="0" dirty="0" smtClean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ja-JP" sz="2400" b="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defined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/>
                  <a:t>)</a:t>
                </a:r>
                <a:r>
                  <a:rPr kumimoji="1" lang="ja-JP" altLang="en-US" sz="2400" dirty="0"/>
                  <a:t> 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82" y="3709391"/>
                <a:ext cx="8416150" cy="1147750"/>
              </a:xfrm>
              <a:prstGeom prst="rect">
                <a:avLst/>
              </a:prstGeom>
              <a:blipFill>
                <a:blip r:embed="rId8"/>
                <a:stretch>
                  <a:fillRect l="-1014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94322" y="5007943"/>
                <a:ext cx="8315610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Thm (</a:t>
                </a:r>
                <a:r>
                  <a:rPr kumimoji="1" lang="en-US" altLang="ja-JP" sz="2400" dirty="0" err="1" smtClean="0"/>
                  <a:t>Amitsur</a:t>
                </a:r>
                <a:r>
                  <a:rPr kumimoji="1" lang="en-US" altLang="ja-JP" sz="2400" dirty="0" smtClean="0"/>
                  <a:t> 1966)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en-US" altLang="ja-JP" sz="2400" dirty="0" smtClean="0"/>
                  <a:t>{ all rational expressions } /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ja-JP" sz="2400" dirty="0" smtClean="0"/>
                  <a:t>  is a skew field 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22" y="5007943"/>
                <a:ext cx="8315610" cy="1200329"/>
              </a:xfrm>
              <a:prstGeom prst="rect">
                <a:avLst/>
              </a:prstGeom>
              <a:blipFill>
                <a:blip r:embed="rId9"/>
                <a:stretch>
                  <a:fillRect l="-1100" r="-1026" b="-6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7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1366" y="429404"/>
            <a:ext cx="4153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Edmonds</a:t>
            </a:r>
            <a:r>
              <a:rPr kumimoji="1" lang="ja-JP" altLang="en-US" sz="3600" dirty="0" smtClean="0"/>
              <a:t>問題 </a:t>
            </a:r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再掲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374374" y="1363717"/>
                <a:ext cx="6565900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3200" b="0" dirty="0" smtClean="0">
                    <a:latin typeface="Cambria Math" panose="02040503050406030204" pitchFamily="18" charset="0"/>
                  </a:rPr>
                  <a:t>変数付き行列</a:t>
                </a:r>
                <a:endParaRPr kumimoji="1" lang="en-US" altLang="ja-JP" sz="32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ja-JP" sz="32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3200" dirty="0"/>
                  <a:t>のランクは効率的に計算できるか？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374" y="1363717"/>
                <a:ext cx="6565900" cy="2215991"/>
              </a:xfrm>
              <a:prstGeom prst="rect">
                <a:avLst/>
              </a:prstGeom>
              <a:blipFill>
                <a:blip r:embed="rId2"/>
                <a:stretch>
                  <a:fillRect l="-3711" r="-3061" b="-7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27240" y="3637273"/>
                <a:ext cx="2921634" cy="1052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変数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行列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ja-JP" altLang="en-US" sz="2400" dirty="0"/>
                  <a:t>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40" y="3637273"/>
                <a:ext cx="2921634" cy="1052596"/>
              </a:xfrm>
              <a:prstGeom prst="rect">
                <a:avLst/>
              </a:prstGeom>
              <a:blipFill>
                <a:blip r:embed="rId3"/>
                <a:stretch>
                  <a:fillRect l="-3542" r="-3125" b="-17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856014" y="4631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非可換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372908" y="3749006"/>
                <a:ext cx="15068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08" y="3749006"/>
                <a:ext cx="1506823" cy="399084"/>
              </a:xfrm>
              <a:prstGeom prst="rect">
                <a:avLst/>
              </a:prstGeom>
              <a:blipFill>
                <a:blip r:embed="rId4"/>
                <a:stretch>
                  <a:fillRect l="-2016" r="-1210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763578" y="5114109"/>
                <a:ext cx="4071756" cy="369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非可換環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/>
                  <a:t>上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8" y="5114109"/>
                <a:ext cx="4071756" cy="369781"/>
              </a:xfrm>
              <a:prstGeom prst="rect">
                <a:avLst/>
              </a:prstGeom>
              <a:blipFill>
                <a:blip r:embed="rId5"/>
                <a:stretch>
                  <a:fillRect l="-2545" t="-24590" r="-1946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4073143" y="5495274"/>
            <a:ext cx="3690433" cy="861077"/>
            <a:chOff x="4073143" y="5495274"/>
            <a:chExt cx="3690433" cy="861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073143" y="5984454"/>
                  <a:ext cx="3690433" cy="371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自由斜体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𝕂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143" y="5984454"/>
                  <a:ext cx="3690433" cy="371897"/>
                </a:xfrm>
                <a:prstGeom prst="rect">
                  <a:avLst/>
                </a:prstGeom>
                <a:blipFill>
                  <a:blip r:embed="rId6"/>
                  <a:stretch>
                    <a:fillRect l="-1485" t="-9836" r="-1650" b="-34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 rot="5400000">
                  <a:off x="5499599" y="5514350"/>
                  <a:ext cx="56137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↪</m:t>
                        </m:r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499599" y="5514350"/>
                  <a:ext cx="56137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グループ化 15"/>
          <p:cNvGrpSpPr/>
          <p:nvPr/>
        </p:nvGrpSpPr>
        <p:grpSpPr>
          <a:xfrm>
            <a:off x="459974" y="3779520"/>
            <a:ext cx="2643444" cy="1049983"/>
            <a:chOff x="459974" y="3779520"/>
            <a:chExt cx="2643444" cy="196180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12752" y="3867690"/>
              <a:ext cx="23391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非可換ランク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 　</a:t>
              </a:r>
              <a:r>
                <a:rPr kumimoji="1" lang="en-US" altLang="ja-JP" sz="2800" dirty="0" err="1"/>
                <a:t>nc</a:t>
              </a:r>
              <a:r>
                <a:rPr kumimoji="1" lang="en-US" altLang="ja-JP" sz="2800" dirty="0"/>
                <a:t>-rank</a:t>
              </a:r>
              <a:endParaRPr kumimoji="1" lang="ja-JP" altLang="en-US" sz="2800" dirty="0"/>
            </a:p>
          </p:txBody>
        </p:sp>
        <p:sp>
          <p:nvSpPr>
            <p:cNvPr id="15" name="角丸四角形吹き出し 14"/>
            <p:cNvSpPr/>
            <p:nvPr/>
          </p:nvSpPr>
          <p:spPr>
            <a:xfrm>
              <a:off x="459974" y="3779520"/>
              <a:ext cx="2643444" cy="1961804"/>
            </a:xfrm>
            <a:prstGeom prst="wedgeRoundRectCallout">
              <a:avLst>
                <a:gd name="adj1" fmla="val 31997"/>
                <a:gd name="adj2" fmla="val -6370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8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4302560" y="2864069"/>
            <a:ext cx="4378985" cy="269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53144" y="136461"/>
            <a:ext cx="4481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Fortin-</a:t>
            </a:r>
            <a:r>
              <a:rPr kumimoji="1" lang="en-US" altLang="ja-JP" sz="3200" dirty="0" err="1" smtClean="0"/>
              <a:t>Reutenauer</a:t>
            </a:r>
            <a:r>
              <a:rPr kumimoji="1" lang="ja-JP" altLang="en-US" sz="3200" dirty="0" smtClean="0"/>
              <a:t>の定理</a:t>
            </a:r>
            <a:endParaRPr kumimoji="1" lang="en-US" altLang="ja-JP" sz="32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64817" y="669483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～非可換ランクの双対定理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36707" y="2728133"/>
                <a:ext cx="5403146" cy="670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7" y="2728133"/>
                <a:ext cx="5403146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457094" y="3644355"/>
            <a:ext cx="70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s.t.</a:t>
            </a:r>
            <a:r>
              <a:rPr kumimoji="1" lang="en-US" altLang="ja-JP" sz="2800" dirty="0"/>
              <a:t> </a:t>
            </a:r>
            <a:endParaRPr kumimoji="1" lang="en-US" altLang="ja-JP" sz="2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962847" y="3750482"/>
                <a:ext cx="626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847" y="3750482"/>
                <a:ext cx="626903" cy="369332"/>
              </a:xfrm>
              <a:prstGeom prst="rect">
                <a:avLst/>
              </a:prstGeom>
              <a:blipFill>
                <a:blip r:embed="rId3"/>
                <a:stretch>
                  <a:fillRect l="-16505" r="-17476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52619" y="4968237"/>
                <a:ext cx="22949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正則</m:t>
                    </m:r>
                  </m:oMath>
                </a14:m>
                <a:r>
                  <a:rPr kumimoji="1" lang="en-US" altLang="ja-JP" sz="2800" dirty="0"/>
                  <a:t>,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19" y="4968237"/>
                <a:ext cx="2294987" cy="430887"/>
              </a:xfrm>
              <a:prstGeom prst="rect">
                <a:avLst/>
              </a:prstGeom>
              <a:blipFill>
                <a:blip r:embed="rId4"/>
                <a:stretch>
                  <a:fillRect t="-23944" b="-49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6669497" y="3617796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669497" y="4135555"/>
            <a:ext cx="731852" cy="5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930325" y="4172272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325" y="4172272"/>
                <a:ext cx="28052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690222" y="3607412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2" y="3607412"/>
                <a:ext cx="218008" cy="369332"/>
              </a:xfrm>
              <a:prstGeom prst="rect">
                <a:avLst/>
              </a:prstGeom>
              <a:blipFill>
                <a:blip r:embed="rId6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441560" y="3535265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560" y="3535265"/>
                <a:ext cx="218008" cy="369332"/>
              </a:xfrm>
              <a:prstGeom prst="rect">
                <a:avLst/>
              </a:prstGeom>
              <a:blipFill>
                <a:blip r:embed="rId7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050040" y="3766098"/>
                <a:ext cx="2156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40" y="3766098"/>
                <a:ext cx="215617" cy="369332"/>
              </a:xfrm>
              <a:prstGeom prst="rect">
                <a:avLst/>
              </a:prstGeom>
              <a:blipFill>
                <a:blip r:embed="rId8"/>
                <a:stretch>
                  <a:fillRect l="-20000" r="-1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502189" y="4316742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89" y="4316742"/>
                <a:ext cx="218008" cy="369332"/>
              </a:xfrm>
              <a:prstGeom prst="rect">
                <a:avLst/>
              </a:prstGeom>
              <a:blipFill>
                <a:blip r:embed="rId9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411451" y="4086493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51" y="4086493"/>
                <a:ext cx="221536" cy="369332"/>
              </a:xfrm>
              <a:prstGeom prst="rect">
                <a:avLst/>
              </a:prstGeom>
              <a:blipFill>
                <a:blip r:embed="rId10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947615" y="4616700"/>
                <a:ext cx="217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615" y="4616700"/>
                <a:ext cx="217880" cy="369332"/>
              </a:xfrm>
              <a:prstGeom prst="rect">
                <a:avLst/>
              </a:prstGeom>
              <a:blipFill>
                <a:blip r:embed="rId11"/>
                <a:stretch>
                  <a:fillRect l="-20000" r="-1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5120756" y="3667600"/>
                <a:ext cx="1460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756" y="3667600"/>
                <a:ext cx="146084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642740" y="1353350"/>
                <a:ext cx="7514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,</a:t>
                </a:r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行列</m:t>
                    </m:r>
                  </m:oMath>
                </a14:m>
                <a:r>
                  <a:rPr lang="ja-JP" altLang="en-US" sz="2400" dirty="0" smtClean="0"/>
                  <a:t>，体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0" y="1353350"/>
                <a:ext cx="7514878" cy="461665"/>
              </a:xfrm>
              <a:prstGeom prst="rect">
                <a:avLst/>
              </a:prstGeom>
              <a:blipFill>
                <a:blip r:embed="rId14"/>
                <a:stretch>
                  <a:fillRect l="-162" t="-10526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559613" y="2274176"/>
            <a:ext cx="4627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Thm</a:t>
            </a:r>
            <a:r>
              <a:rPr kumimoji="1" lang="ja-JP" altLang="en-US" sz="2800" dirty="0"/>
              <a:t> </a:t>
            </a:r>
            <a:r>
              <a:rPr kumimoji="1" lang="en-US" altLang="ja-JP" sz="2800" dirty="0" smtClean="0"/>
              <a:t>(Fortin-</a:t>
            </a:r>
            <a:r>
              <a:rPr kumimoji="1" lang="en-US" altLang="ja-JP" sz="2800" dirty="0" err="1" smtClean="0"/>
              <a:t>Reutenauer</a:t>
            </a:r>
            <a:r>
              <a:rPr kumimoji="1" lang="en-US" altLang="ja-JP" sz="2800" dirty="0" smtClean="0"/>
              <a:t> 2004)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070587" y="2455832"/>
                <a:ext cx="193751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注：この値は</a:t>
                </a:r>
                <a:endParaRPr kumimoji="1" lang="en-US" altLang="ja-JP" dirty="0" smtClean="0"/>
              </a:p>
              <a:p>
                <a:r>
                  <a:rPr kumimoji="1" lang="en-US" altLang="ja-JP" b="0" dirty="0"/>
                  <a:t> </a:t>
                </a:r>
                <a:r>
                  <a:rPr kumimoji="1" lang="en-US" altLang="ja-JP" b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以上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87" y="2455832"/>
                <a:ext cx="1937518" cy="646331"/>
              </a:xfrm>
              <a:prstGeom prst="rect">
                <a:avLst/>
              </a:prstGeom>
              <a:blipFill>
                <a:blip r:embed="rId15"/>
                <a:stretch>
                  <a:fillRect l="-2500" t="-3704" r="-1563" b="-13889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9669" y="5918042"/>
            <a:ext cx="886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注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この双対問題</a:t>
            </a:r>
            <a:r>
              <a:rPr kumimoji="1" lang="en-US" altLang="ja-JP" dirty="0" smtClean="0"/>
              <a:t>MVSP</a:t>
            </a:r>
            <a:r>
              <a:rPr kumimoji="1" lang="ja-JP" altLang="en-US" dirty="0" smtClean="0"/>
              <a:t>自体は，</a:t>
            </a:r>
            <a:r>
              <a:rPr kumimoji="1" lang="en-US" altLang="ja-JP" dirty="0" err="1" smtClean="0"/>
              <a:t>Lovasz</a:t>
            </a:r>
            <a:r>
              <a:rPr kumimoji="1" lang="en-US" altLang="ja-JP" dirty="0" smtClean="0"/>
              <a:t> 1989</a:t>
            </a:r>
            <a:r>
              <a:rPr kumimoji="1" lang="ja-JP" altLang="en-US" dirty="0" smtClean="0"/>
              <a:t>や分割行列の研究（</a:t>
            </a:r>
            <a:r>
              <a:rPr kumimoji="1" lang="en-US" altLang="ja-JP" dirty="0" err="1" smtClean="0"/>
              <a:t>Ito,Iwata,Murota</a:t>
            </a:r>
            <a:r>
              <a:rPr kumimoji="1" lang="en-US" altLang="ja-JP" dirty="0" smtClean="0"/>
              <a:t> 1994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ja-JP" altLang="en-US" dirty="0"/>
              <a:t>にでてきている．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29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81649" y="264113"/>
                <a:ext cx="3493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証明の簡単な方向（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ja-JP" altLang="en-US" sz="2400" dirty="0" smtClean="0"/>
                  <a:t>）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9" y="264113"/>
                <a:ext cx="3493264" cy="461665"/>
              </a:xfrm>
              <a:prstGeom prst="rect">
                <a:avLst/>
              </a:prstGeom>
              <a:blipFill>
                <a:blip r:embed="rId2"/>
                <a:stretch>
                  <a:fillRect l="-2618" t="-10526" r="-1920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2013527" y="908122"/>
            <a:ext cx="3859750" cy="1429747"/>
            <a:chOff x="5416267" y="4136653"/>
            <a:chExt cx="3859750" cy="1429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8649114" y="4666861"/>
                  <a:ext cx="6269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114" y="4666861"/>
                  <a:ext cx="62690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647" r="-17647" b="-327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正方形/長方形 7"/>
            <p:cNvSpPr/>
            <p:nvPr/>
          </p:nvSpPr>
          <p:spPr>
            <a:xfrm>
              <a:off x="6965008" y="4198164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965007" y="4644899"/>
              <a:ext cx="824327" cy="5926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7225836" y="4752640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836" y="4752640"/>
                  <a:ext cx="280525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985733" y="4187780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733" y="4187780"/>
                  <a:ext cx="21800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7779111" y="4136653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9111" y="4136653"/>
                  <a:ext cx="21800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7345551" y="4288661"/>
                  <a:ext cx="21561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551" y="4288661"/>
                  <a:ext cx="21561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000" r="-1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7797700" y="4897110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700" y="4897110"/>
                  <a:ext cx="21800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6706962" y="4666861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6962" y="4666861"/>
                  <a:ext cx="221536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7243126" y="5197068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3126" y="5197068"/>
                  <a:ext cx="21788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5416267" y="4247968"/>
                  <a:ext cx="146084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6" name="正方形/長方形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6267" y="4247968"/>
                  <a:ext cx="146084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4807942" y="1002538"/>
                <a:ext cx="5675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942" y="1002538"/>
                <a:ext cx="567581" cy="276999"/>
              </a:xfrm>
              <a:prstGeom prst="rect">
                <a:avLst/>
              </a:prstGeom>
              <a:blipFill>
                <a:blip r:embed="rId33"/>
                <a:stretch>
                  <a:fillRect l="-6452" r="-64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4450018" y="2035044"/>
                <a:ext cx="6253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18" y="2035044"/>
                <a:ext cx="625338" cy="276999"/>
              </a:xfrm>
              <a:prstGeom prst="rect">
                <a:avLst/>
              </a:prstGeom>
              <a:blipFill>
                <a:blip r:embed="rId34"/>
                <a:stretch>
                  <a:fillRect l="-5825" r="-58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正方形/長方形 74"/>
          <p:cNvSpPr/>
          <p:nvPr/>
        </p:nvSpPr>
        <p:spPr>
          <a:xfrm>
            <a:off x="4386593" y="970298"/>
            <a:ext cx="334359" cy="447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695549" y="2383590"/>
            <a:ext cx="6391954" cy="1714808"/>
            <a:chOff x="695549" y="2383590"/>
            <a:chExt cx="6391954" cy="1714808"/>
          </a:xfrm>
        </p:grpSpPr>
        <p:sp>
          <p:nvSpPr>
            <p:cNvPr id="20" name="正方形/長方形 19"/>
            <p:cNvSpPr/>
            <p:nvPr/>
          </p:nvSpPr>
          <p:spPr>
            <a:xfrm>
              <a:off x="2534764" y="2684022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34764" y="3130757"/>
              <a:ext cx="810036" cy="5926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795592" y="3238498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592" y="3238498"/>
                  <a:ext cx="280525" cy="430887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2276718" y="3152719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718" y="3152719"/>
                  <a:ext cx="221536" cy="369332"/>
                </a:xfrm>
                <a:prstGeom prst="rect">
                  <a:avLst/>
                </a:prstGeom>
                <a:blipFill>
                  <a:blip r:embed="rId36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2812882" y="3682926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882" y="3682926"/>
                  <a:ext cx="217880" cy="369332"/>
                </a:xfrm>
                <a:prstGeom prst="rect">
                  <a:avLst/>
                </a:prstGeom>
                <a:blipFill>
                  <a:blip r:embed="rId3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正方形/長方形 28"/>
                <p:cNvSpPr/>
                <p:nvPr/>
              </p:nvSpPr>
              <p:spPr>
                <a:xfrm>
                  <a:off x="695549" y="2715278"/>
                  <a:ext cx="174765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𝑃𝐴𝑄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9" name="正方形/長方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49" y="2715278"/>
                  <a:ext cx="1747658" cy="5232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2802595" y="2707555"/>
                  <a:ext cx="2791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595" y="2707555"/>
                  <a:ext cx="279179" cy="369332"/>
                </a:xfrm>
                <a:prstGeom prst="rect">
                  <a:avLst/>
                </a:prstGeom>
                <a:blipFill>
                  <a:blip r:embed="rId39"/>
                  <a:stretch>
                    <a:fillRect l="-26087" r="-21739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3359642" y="2715278"/>
                  <a:ext cx="2668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642" y="2715278"/>
                  <a:ext cx="266803" cy="369332"/>
                </a:xfrm>
                <a:prstGeom prst="rect">
                  <a:avLst/>
                </a:prstGeom>
                <a:blipFill>
                  <a:blip r:embed="rId40"/>
                  <a:stretch>
                    <a:fillRect l="-25000" r="-22727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3381585" y="3250178"/>
                  <a:ext cx="29116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2" name="テキスト ボックス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1585" y="3250178"/>
                  <a:ext cx="291169" cy="369332"/>
                </a:xfrm>
                <a:prstGeom prst="rect">
                  <a:avLst/>
                </a:prstGeom>
                <a:blipFill>
                  <a:blip r:embed="rId41"/>
                  <a:stretch>
                    <a:fillRect l="-25532" r="-23404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正方形/長方形 32"/>
            <p:cNvSpPr/>
            <p:nvPr/>
          </p:nvSpPr>
          <p:spPr>
            <a:xfrm>
              <a:off x="3344800" y="2685136"/>
              <a:ext cx="341504" cy="4474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663109" y="2730162"/>
              <a:ext cx="81316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663109" y="3179153"/>
              <a:ext cx="474157" cy="584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4790928" y="3283514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928" y="3283514"/>
                  <a:ext cx="280525" cy="430887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4405063" y="3198859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063" y="3198859"/>
                  <a:ext cx="221536" cy="369332"/>
                </a:xfrm>
                <a:prstGeom prst="rect">
                  <a:avLst/>
                </a:prstGeom>
                <a:blipFill>
                  <a:blip r:embed="rId43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4941227" y="3729066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1227" y="3729066"/>
                  <a:ext cx="217880" cy="369332"/>
                </a:xfrm>
                <a:prstGeom prst="rect">
                  <a:avLst/>
                </a:prstGeom>
                <a:blipFill>
                  <a:blip r:embed="rId44"/>
                  <a:stretch>
                    <a:fillRect l="-20000" r="-1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5165130" y="2761418"/>
                  <a:ext cx="2668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130" y="2761418"/>
                  <a:ext cx="266803" cy="369332"/>
                </a:xfrm>
                <a:prstGeom prst="rect">
                  <a:avLst/>
                </a:prstGeom>
                <a:blipFill>
                  <a:blip r:embed="rId45"/>
                  <a:stretch>
                    <a:fillRect l="-25000" r="-22727"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5167991" y="3299480"/>
                  <a:ext cx="29116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991" y="3299480"/>
                  <a:ext cx="291169" cy="369332"/>
                </a:xfrm>
                <a:prstGeom prst="rect">
                  <a:avLst/>
                </a:prstGeom>
                <a:blipFill>
                  <a:blip r:embed="rId46"/>
                  <a:stretch>
                    <a:fillRect l="-25000" r="-20833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正方形/長方形 46"/>
            <p:cNvSpPr/>
            <p:nvPr/>
          </p:nvSpPr>
          <p:spPr>
            <a:xfrm>
              <a:off x="5137266" y="2730162"/>
              <a:ext cx="335962" cy="4510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4813260" y="2754257"/>
                  <a:ext cx="1956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3260" y="2754257"/>
                  <a:ext cx="195695" cy="369332"/>
                </a:xfrm>
                <a:prstGeom prst="rect">
                  <a:avLst/>
                </a:prstGeom>
                <a:blipFill>
                  <a:blip r:embed="rId47"/>
                  <a:stretch>
                    <a:fillRect l="-37500" r="-31250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正方形/長方形 48"/>
            <p:cNvSpPr/>
            <p:nvPr/>
          </p:nvSpPr>
          <p:spPr>
            <a:xfrm>
              <a:off x="5935963" y="2730163"/>
              <a:ext cx="1151540" cy="8011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935963" y="3176897"/>
              <a:ext cx="810036" cy="354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6196791" y="3163770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791" y="3163770"/>
                  <a:ext cx="280525" cy="430887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6203794" y="2753695"/>
                  <a:ext cx="2791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794" y="2753695"/>
                  <a:ext cx="279179" cy="369332"/>
                </a:xfrm>
                <a:prstGeom prst="rect">
                  <a:avLst/>
                </a:prstGeom>
                <a:blipFill>
                  <a:blip r:embed="rId49"/>
                  <a:stretch>
                    <a:fillRect l="-26667" r="-24444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正方形/長方形 56"/>
            <p:cNvSpPr/>
            <p:nvPr/>
          </p:nvSpPr>
          <p:spPr>
            <a:xfrm>
              <a:off x="6745999" y="2731276"/>
              <a:ext cx="341504" cy="4474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6774654" y="2744740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654" y="2744740"/>
                  <a:ext cx="280525" cy="430887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/>
                <p:cNvSpPr txBox="1"/>
                <p:nvPr/>
              </p:nvSpPr>
              <p:spPr>
                <a:xfrm>
                  <a:off x="6808288" y="3175483"/>
                  <a:ext cx="1956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8" name="テキスト ボックス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8288" y="3175483"/>
                  <a:ext cx="195695" cy="369332"/>
                </a:xfrm>
                <a:prstGeom prst="rect">
                  <a:avLst/>
                </a:prstGeom>
                <a:blipFill>
                  <a:blip r:embed="rId51"/>
                  <a:stretch>
                    <a:fillRect l="-37500" r="-31250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5178934" y="2383590"/>
                  <a:ext cx="6387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69" name="テキスト ボックス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934" y="2383590"/>
                  <a:ext cx="638701" cy="276999"/>
                </a:xfrm>
                <a:prstGeom prst="rect">
                  <a:avLst/>
                </a:prstGeom>
                <a:blipFill>
                  <a:blip r:embed="rId52"/>
                  <a:stretch>
                    <a:fillRect l="-4808" r="-5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4507485" y="2392390"/>
                  <a:ext cx="579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0" name="テキスト ボックス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485" y="2392390"/>
                  <a:ext cx="579710" cy="276999"/>
                </a:xfrm>
                <a:prstGeom prst="rect">
                  <a:avLst/>
                </a:prstGeom>
                <a:blipFill>
                  <a:blip r:embed="rId53"/>
                  <a:stretch>
                    <a:fillRect l="-5208" r="-41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正方形/長方形 75"/>
                <p:cNvSpPr/>
                <p:nvPr/>
              </p:nvSpPr>
              <p:spPr>
                <a:xfrm>
                  <a:off x="3817368" y="2783387"/>
                  <a:ext cx="5341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76" name="正方形/長方形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7368" y="2783387"/>
                  <a:ext cx="534121" cy="523220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708183" y="4276868"/>
                <a:ext cx="47991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80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80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83" y="4276868"/>
                <a:ext cx="4799199" cy="523220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571984" y="5213973"/>
                <a:ext cx="3935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Cor: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84" y="5213973"/>
                <a:ext cx="3935501" cy="523220"/>
              </a:xfrm>
              <a:prstGeom prst="rect">
                <a:avLst/>
              </a:prstGeom>
              <a:blipFill>
                <a:blip r:embed="rId56"/>
                <a:stretch>
                  <a:fillRect l="-3256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581649" y="5942583"/>
                <a:ext cx="73710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Prop (</a:t>
                </a:r>
                <a:r>
                  <a:rPr kumimoji="1" lang="en-US" altLang="ja-JP" sz="2000" dirty="0" smtClean="0"/>
                  <a:t>Fortin-</a:t>
                </a:r>
                <a:r>
                  <a:rPr kumimoji="1" lang="en-US" altLang="ja-JP" sz="2000" dirty="0" err="1" smtClean="0"/>
                  <a:t>Reutenauer</a:t>
                </a:r>
                <a:r>
                  <a:rPr kumimoji="1" lang="en-US" altLang="ja-JP" sz="2000" dirty="0" smtClean="0"/>
                  <a:t> 2004</a:t>
                </a:r>
                <a:r>
                  <a:rPr kumimoji="1" lang="en-US" altLang="ja-JP" sz="2800" dirty="0" smtClean="0"/>
                  <a:t>)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ja-JP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9" y="5942583"/>
                <a:ext cx="7371057" cy="523220"/>
              </a:xfrm>
              <a:prstGeom prst="rect">
                <a:avLst/>
              </a:prstGeom>
              <a:blipFill>
                <a:blip r:embed="rId57"/>
                <a:stretch>
                  <a:fillRect l="-1653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4126833" y="291695"/>
                <a:ext cx="4139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833" y="291695"/>
                <a:ext cx="4139916" cy="461665"/>
              </a:xfrm>
              <a:prstGeom prst="rect">
                <a:avLst/>
              </a:prstGeom>
              <a:blipFill>
                <a:blip r:embed="rId5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スライド番号プレースホルダー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7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2108" y="29142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組合せ最適化からの興味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5670" y="976077"/>
                <a:ext cx="9727343" cy="5579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２部マッチングや線形マトロイド交差に対応する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で，</m:t>
                    </m:r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</a:t>
                </a:r>
                <a:r>
                  <a:rPr kumimoji="1" lang="ja-JP" altLang="en-US" sz="2400" dirty="0" smtClean="0"/>
                  <a:t>　　　　　　　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kumimoji="1" lang="ja-JP" altLang="en-US" sz="2400" dirty="0" smtClean="0"/>
                  <a:t>成立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endParaRPr kumimoji="1" lang="ja-JP" alt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 smtClean="0"/>
                  <a:t>Fortin-</a:t>
                </a:r>
                <a:r>
                  <a:rPr kumimoji="1" lang="en-US" altLang="ja-JP" sz="2400" dirty="0" err="1" smtClean="0"/>
                  <a:t>Reutenauer</a:t>
                </a:r>
                <a:r>
                  <a:rPr kumimoji="1" lang="ja-JP" altLang="en-US" sz="2400" dirty="0" smtClean="0"/>
                  <a:t>の公式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ja-JP" altLang="en-US" sz="2400" dirty="0" smtClean="0"/>
                  <a:t> 組合せ最適化の最大最小定理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                                    c.f. </a:t>
                </a:r>
                <a:r>
                  <a:rPr kumimoji="1" lang="ja-JP" altLang="en-US" sz="2400" dirty="0" smtClean="0"/>
                  <a:t>多面体的パラダイム </a:t>
                </a:r>
                <a:r>
                  <a:rPr kumimoji="1" lang="en-US" altLang="ja-JP" sz="2400" dirty="0" smtClean="0"/>
                  <a:t>LP-duality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400" dirty="0" smtClean="0"/>
                  <a:t> min-max</a:t>
                </a:r>
              </a:p>
              <a:p>
                <a:pPr>
                  <a:lnSpc>
                    <a:spcPct val="150000"/>
                  </a:lnSpc>
                </a:pPr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ja-JP" altLang="en-US" sz="2400" dirty="0" smtClean="0"/>
                  <a:t> となるケース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     </a:t>
                </a:r>
                <a:r>
                  <a:rPr kumimoji="1" lang="ja-JP" altLang="en-US" sz="2000" dirty="0" smtClean="0"/>
                  <a:t>歪対称行列，非２部マッチング，線形マトロイドマッチング</a:t>
                </a:r>
                <a:r>
                  <a:rPr kumimoji="1" lang="en-US" altLang="ja-JP" sz="2000" dirty="0" smtClean="0"/>
                  <a:t>,...</a:t>
                </a:r>
                <a:endParaRPr kumimoji="1" lang="en-US" altLang="ja-JP" sz="2400" dirty="0" smtClean="0"/>
              </a:p>
              <a:p>
                <a:pPr lvl="1">
                  <a:lnSpc>
                    <a:spcPct val="150000"/>
                  </a:lnSpc>
                </a:pPr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モジュラ束上の劣モジュラ最適化（</a:t>
                </a:r>
                <a:r>
                  <a:rPr kumimoji="1" lang="en-US" altLang="ja-JP" sz="2400" dirty="0" smtClean="0"/>
                  <a:t>part III</a:t>
                </a:r>
                <a:r>
                  <a:rPr kumimoji="1" lang="ja-JP" altLang="en-US" sz="2400" dirty="0" smtClean="0"/>
                  <a:t>）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0" y="976077"/>
                <a:ext cx="9727343" cy="5579797"/>
              </a:xfrm>
              <a:prstGeom prst="rect">
                <a:avLst/>
              </a:prstGeom>
              <a:blipFill>
                <a:blip r:embed="rId2"/>
                <a:stretch>
                  <a:fillRect l="-815" t="-8525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6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6214" y="267653"/>
            <a:ext cx="6742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K</a:t>
            </a:r>
            <a:r>
              <a:rPr kumimoji="1" lang="en-US" altLang="ja-JP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kumimoji="1" lang="en-US" altLang="ja-JP" sz="3200" dirty="0" err="1"/>
              <a:t>nig-Egerv</a:t>
            </a:r>
            <a:r>
              <a:rPr kumimoji="1" lang="en-US" altLang="ja-JP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kumimoji="1" lang="en-US" altLang="ja-JP" sz="3200" dirty="0" err="1"/>
              <a:t>ry</a:t>
            </a:r>
            <a:r>
              <a:rPr kumimoji="1" lang="en-US" altLang="ja-JP" sz="3200" dirty="0"/>
              <a:t> from Fortin-</a:t>
            </a:r>
            <a:r>
              <a:rPr kumimoji="1" lang="en-US" altLang="ja-JP" sz="3200" dirty="0" err="1"/>
              <a:t>Reutenauer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521669" y="1796357"/>
                <a:ext cx="335822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669" y="1796357"/>
                <a:ext cx="3358227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962056" y="2827540"/>
            <a:ext cx="70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s.t.</a:t>
            </a:r>
            <a:r>
              <a:rPr kumimoji="1" lang="en-US" altLang="ja-JP" sz="2800" dirty="0"/>
              <a:t> </a:t>
            </a:r>
            <a:endParaRPr kumimoji="1" lang="en-US" altLang="ja-JP" sz="2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557647" y="3117076"/>
                <a:ext cx="18599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647" y="3117076"/>
                <a:ext cx="1859933" cy="369332"/>
              </a:xfrm>
              <a:prstGeom prst="rect">
                <a:avLst/>
              </a:prstGeom>
              <a:blipFill>
                <a:blip r:embed="rId3"/>
                <a:stretch>
                  <a:fillRect l="-5574" r="-5246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371225" y="4263149"/>
                <a:ext cx="35957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/>
                  <a:t> nonsingular over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25" y="4263149"/>
                <a:ext cx="3595793" cy="430887"/>
              </a:xfrm>
              <a:prstGeom prst="rect">
                <a:avLst/>
              </a:prstGeom>
              <a:blipFill>
                <a:blip r:embed="rId4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/>
          <p:cNvGrpSpPr/>
          <p:nvPr/>
        </p:nvGrpSpPr>
        <p:grpSpPr>
          <a:xfrm>
            <a:off x="4988772" y="2687265"/>
            <a:ext cx="1409586" cy="1450767"/>
            <a:chOff x="5535059" y="1939992"/>
            <a:chExt cx="1409586" cy="1450767"/>
          </a:xfrm>
        </p:grpSpPr>
        <p:sp>
          <p:nvSpPr>
            <p:cNvPr id="10" name="正方形/長方形 9"/>
            <p:cNvSpPr/>
            <p:nvPr/>
          </p:nvSpPr>
          <p:spPr>
            <a:xfrm>
              <a:off x="5793105" y="2022523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793904" y="2532608"/>
              <a:ext cx="731852" cy="521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053933" y="2576999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33" y="2576999"/>
                  <a:ext cx="28052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5813830" y="2012139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830" y="2012139"/>
                  <a:ext cx="21800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565168" y="1939992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168" y="1939992"/>
                  <a:ext cx="21800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6173648" y="2170825"/>
                  <a:ext cx="21561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3648" y="2170825"/>
                  <a:ext cx="21561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000" r="-1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6625797" y="2721469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797" y="2721469"/>
                  <a:ext cx="21800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5535059" y="2491220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059" y="2491220"/>
                  <a:ext cx="22153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6071223" y="3021427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223" y="3021427"/>
                  <a:ext cx="21788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4310177" y="2964698"/>
                <a:ext cx="886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77" y="2964698"/>
                <a:ext cx="88646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3017526" y="2440676"/>
            <a:ext cx="1352831" cy="1397398"/>
            <a:chOff x="551560" y="1615894"/>
            <a:chExt cx="1352831" cy="1397398"/>
          </a:xfrm>
        </p:grpSpPr>
        <p:sp>
          <p:nvSpPr>
            <p:cNvPr id="20" name="正方形/長方形 19"/>
            <p:cNvSpPr/>
            <p:nvPr/>
          </p:nvSpPr>
          <p:spPr>
            <a:xfrm>
              <a:off x="752851" y="1956568"/>
              <a:ext cx="1151540" cy="10567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551560" y="2592393"/>
                  <a:ext cx="1476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60" y="2592393"/>
                  <a:ext cx="147605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37500" r="-37500" b="-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347076" y="1615894"/>
                  <a:ext cx="1550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076" y="1615894"/>
                  <a:ext cx="155042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53846" r="-50000" b="-313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305174" y="2525978"/>
                  <a:ext cx="238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174" y="2525978"/>
                  <a:ext cx="238847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2700806" y="2913590"/>
                <a:ext cx="5425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806" y="2913590"/>
                <a:ext cx="542520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864385" y="1277503"/>
                <a:ext cx="3972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２部</m:t>
                    </m:r>
                  </m:oMath>
                </a14:m>
                <a:r>
                  <a:rPr kumimoji="1" lang="ja-JP" altLang="en-US" sz="2800" dirty="0" smtClean="0"/>
                  <a:t>グラフ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85" y="1277503"/>
                <a:ext cx="3972947" cy="430887"/>
              </a:xfrm>
              <a:prstGeom prst="rect">
                <a:avLst/>
              </a:prstGeom>
              <a:blipFill>
                <a:blip r:embed="rId17"/>
                <a:stretch>
                  <a:fillRect t="-24286" r="-4141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4111974" y="4195692"/>
            <a:ext cx="33523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permutation matrices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281748" y="5341921"/>
                <a:ext cx="43713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最大安定</m:t>
                    </m:r>
                  </m:oMath>
                </a14:m>
                <a:r>
                  <a:rPr kumimoji="1" lang="ja-JP" altLang="en-US" sz="2800" dirty="0" smtClean="0"/>
                  <a:t>集合</a:t>
                </a:r>
                <a:r>
                  <a:rPr kumimoji="1" lang="en-US" altLang="ja-JP" sz="2800" dirty="0" smtClean="0"/>
                  <a:t>|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48" y="5341921"/>
                <a:ext cx="4371325" cy="523220"/>
              </a:xfrm>
              <a:prstGeom prst="rect">
                <a:avLst/>
              </a:prstGeom>
              <a:blipFill>
                <a:blip r:embed="rId18"/>
                <a:stretch>
                  <a:fillRect t="-11628" r="-195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1281748" y="6182288"/>
                <a:ext cx="3375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最小頂点カバー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48" y="6182288"/>
                <a:ext cx="337502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9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46827" y="422324"/>
            <a:ext cx="6969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Ivanyos-Qiao-Subrahmanyam</a:t>
            </a:r>
            <a:r>
              <a:rPr kumimoji="1" lang="ja-JP" altLang="en-US" sz="2800" dirty="0" smtClean="0"/>
              <a:t>のアルゴリズム</a:t>
            </a:r>
            <a:endParaRPr kumimoji="1"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38607" y="2307018"/>
                <a:ext cx="7725192" cy="274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 smtClean="0"/>
                  <a:t>Wong sequence </a:t>
                </a:r>
                <a:r>
                  <a:rPr kumimoji="1" lang="ja-JP" altLang="en-US" sz="2400" dirty="0"/>
                  <a:t> </a:t>
                </a:r>
                <a:r>
                  <a:rPr kumimoji="1" lang="ja-JP" altLang="en-US" sz="2400" dirty="0" smtClean="0"/>
                  <a:t>～ ベクトル空間交互道</a:t>
                </a:r>
                <a:endParaRPr kumimoji="1" lang="en-US" altLang="ja-JP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/>
                  <a:t>: </a:t>
                </a:r>
                <a:r>
                  <a:rPr kumimoji="1" lang="en-US" altLang="ja-JP" sz="2400" dirty="0" err="1" smtClean="0"/>
                  <a:t>nc</a:t>
                </a:r>
                <a:r>
                  <a:rPr kumimoji="1" lang="en-US" altLang="ja-JP" sz="2400" dirty="0" smtClean="0"/>
                  <a:t>-</a:t>
                </a:r>
                <a:r>
                  <a:rPr kumimoji="1" lang="ja-JP" altLang="en-US" sz="2400" dirty="0" smtClean="0"/>
                  <a:t>正則 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</a:t>
                </a:r>
                <a:r>
                  <a:rPr kumimoji="1" lang="ja-JP" altLang="en-US" sz="2400" dirty="0" smtClean="0"/>
                  <a:t>　　　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,∃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hr m:val="⨂"/>
                            <m:subHide m:val="on"/>
                            <m:supHide m:val="on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en-US" altLang="ja-JP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ja-JP" altLang="en-US" sz="2400" dirty="0" smtClean="0"/>
                  <a:t>のバウンド</a:t>
                </a:r>
                <a:r>
                  <a:rPr kumimoji="1" lang="en-US" altLang="ja-JP" sz="2400" dirty="0" smtClean="0"/>
                  <a:t>(</a:t>
                </a:r>
                <a:r>
                  <a:rPr kumimoji="1" lang="en-US" altLang="ja-JP" sz="2400" dirty="0" err="1" smtClean="0"/>
                  <a:t>Derksen-Makam</a:t>
                </a:r>
                <a:r>
                  <a:rPr kumimoji="1" lang="en-US" altLang="ja-JP" sz="2400" dirty="0" smtClean="0"/>
                  <a:t> 2015) 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 </a:t>
                </a:r>
                <a:r>
                  <a:rPr kumimoji="1" lang="ja-JP" altLang="en-US" sz="2400" dirty="0" smtClean="0">
                    <a:sym typeface="Wingdings" panose="05000000000000000000" pitchFamily="2" charset="2"/>
                  </a:rPr>
                  <a:t>不変式論の結果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7" y="2307018"/>
                <a:ext cx="7725192" cy="2745816"/>
              </a:xfrm>
              <a:prstGeom prst="rect">
                <a:avLst/>
              </a:prstGeom>
              <a:blipFill>
                <a:blip r:embed="rId2"/>
                <a:stretch>
                  <a:fillRect l="-1025" t="-1996" r="-237" b="-24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80801" y="15239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キーアイデア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3076" y="5754413"/>
            <a:ext cx="648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ここでは，</a:t>
            </a:r>
            <a:r>
              <a:rPr kumimoji="1" lang="en-US" altLang="ja-JP" sz="2400" dirty="0" smtClean="0"/>
              <a:t>Wong sequence</a:t>
            </a:r>
            <a:r>
              <a:rPr kumimoji="1" lang="ja-JP" altLang="en-US" sz="2400" dirty="0" smtClean="0"/>
              <a:t>の考え方を紹介する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12828" y="352603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クロネッカー積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3088" y="295866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正方</a:t>
            </a:r>
            <a:endParaRPr kumimoji="1" lang="ja-JP" altLang="en-US" sz="14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5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0438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 smtClean="0"/>
              <a:t>組合せ最適化の発展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229" y="1023458"/>
            <a:ext cx="91791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1960</a:t>
            </a:r>
            <a:r>
              <a:rPr kumimoji="1" lang="ja-JP" altLang="en-US" sz="2400" dirty="0" smtClean="0"/>
              <a:t>年代</a:t>
            </a:r>
            <a:r>
              <a:rPr kumimoji="1" lang="en-US" altLang="ja-JP" sz="2400" dirty="0" smtClean="0"/>
              <a:t>: J. Edmonds --- </a:t>
            </a:r>
            <a:r>
              <a:rPr kumimoji="1" lang="ja-JP" altLang="en-US" sz="2400" dirty="0" smtClean="0"/>
              <a:t>多項式時間アルゴリズム，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 　　　　　　　最大最小定理，良い特徴付け，</a:t>
            </a:r>
            <a:r>
              <a:rPr kumimoji="1" lang="ja-JP" altLang="en-US" sz="2400" b="1" dirty="0" smtClean="0"/>
              <a:t>多面体的方法</a:t>
            </a:r>
            <a:r>
              <a:rPr kumimoji="1" lang="ja-JP" altLang="en-US" sz="2400" dirty="0" smtClean="0"/>
              <a:t>，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　　　マトロイド，劣モジュラ関数，</a:t>
            </a:r>
            <a:r>
              <a:rPr kumimoji="1" lang="en-US" altLang="ja-JP" sz="2400" dirty="0" smtClean="0"/>
              <a:t>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1970</a:t>
            </a:r>
            <a:r>
              <a:rPr kumimoji="1" lang="ja-JP" altLang="en-US" sz="2400" dirty="0"/>
              <a:t>年代</a:t>
            </a:r>
            <a:r>
              <a:rPr kumimoji="1" lang="en-US" altLang="ja-JP" sz="2400" dirty="0" smtClean="0"/>
              <a:t>: P</a:t>
            </a:r>
            <a:r>
              <a:rPr kumimoji="1" lang="ja-JP" altLang="en-US" sz="2400" dirty="0" smtClean="0"/>
              <a:t>と</a:t>
            </a:r>
            <a:r>
              <a:rPr kumimoji="1" lang="en-US" altLang="ja-JP" sz="2400" dirty="0" smtClean="0"/>
              <a:t>NP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1980</a:t>
            </a:r>
            <a:r>
              <a:rPr kumimoji="1" lang="ja-JP" altLang="en-US" sz="2400" dirty="0" smtClean="0"/>
              <a:t>年代</a:t>
            </a:r>
            <a:r>
              <a:rPr kumimoji="1" lang="en-US" altLang="ja-JP" sz="2400" dirty="0" smtClean="0"/>
              <a:t>: </a:t>
            </a:r>
            <a:r>
              <a:rPr kumimoji="1" lang="en-US" altLang="ja-JP" sz="2400" dirty="0" err="1" smtClean="0"/>
              <a:t>Grotschel-Lovasz-Schrijver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06492" y="3897525"/>
                <a:ext cx="1939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92" y="3897525"/>
                <a:ext cx="19396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821988" y="4641335"/>
            <a:ext cx="7805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A.Schrijver</a:t>
            </a:r>
            <a:r>
              <a:rPr kumimoji="1" lang="en-US" altLang="ja-JP" sz="2000" dirty="0" smtClean="0"/>
              <a:t>: </a:t>
            </a:r>
            <a:r>
              <a:rPr kumimoji="1" lang="en-US" altLang="ja-JP" sz="2000" i="1" dirty="0" smtClean="0"/>
              <a:t>Combinatorial Optimization---</a:t>
            </a:r>
            <a:r>
              <a:rPr kumimoji="1" lang="en-US" altLang="ja-JP" sz="2000" b="1" i="1" dirty="0" err="1" smtClean="0"/>
              <a:t>Polyhedra</a:t>
            </a:r>
            <a:r>
              <a:rPr kumimoji="1" lang="en-US" altLang="ja-JP" sz="2000" i="1" dirty="0" smtClean="0"/>
              <a:t> and Efficiency</a:t>
            </a:r>
            <a:r>
              <a:rPr kumimoji="1" lang="en-US" altLang="ja-JP" sz="2000" dirty="0" smtClean="0"/>
              <a:t>, 2003.</a:t>
            </a:r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　　　　　      </a:t>
            </a:r>
            <a:r>
              <a:rPr kumimoji="1" lang="en-US" altLang="ja-JP" sz="2000" dirty="0" smtClean="0"/>
              <a:t>---- </a:t>
            </a:r>
            <a:r>
              <a:rPr kumimoji="1" lang="ja-JP" altLang="en-US" sz="2000" dirty="0" smtClean="0"/>
              <a:t>多面体的</a:t>
            </a:r>
            <a:r>
              <a:rPr kumimoji="1" lang="ja-JP" altLang="en-US" sz="2000" dirty="0"/>
              <a:t>方法による組合せ最適化の</a:t>
            </a:r>
            <a:r>
              <a:rPr kumimoji="1" lang="ja-JP" altLang="en-US" sz="2000" dirty="0" smtClean="0"/>
              <a:t>集大成</a:t>
            </a:r>
            <a:endParaRPr kumimoji="1"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6471" y="5615509"/>
            <a:ext cx="757130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今回</a:t>
            </a:r>
            <a:r>
              <a:rPr kumimoji="1" lang="ja-JP" altLang="en-US" sz="2400" dirty="0"/>
              <a:t>の</a:t>
            </a:r>
            <a:r>
              <a:rPr kumimoji="1" lang="ja-JP" altLang="en-US" sz="2400" dirty="0" smtClean="0"/>
              <a:t>セミナー：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多面体的方法とは異なる</a:t>
            </a:r>
            <a:r>
              <a:rPr kumimoji="1" lang="ja-JP" altLang="en-US" sz="2400" b="1" dirty="0" smtClean="0"/>
              <a:t>代数的視点</a:t>
            </a:r>
            <a:r>
              <a:rPr kumimoji="1" lang="ja-JP" altLang="en-US" sz="2400" dirty="0" smtClean="0"/>
              <a:t>からのアプローチ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978093" y="4014037"/>
                <a:ext cx="5888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多面体的パラダイム：問題 </a:t>
                </a:r>
                <a:r>
                  <a:rPr kumimoji="1" lang="en-US" altLang="ja-JP" dirty="0" smtClean="0"/>
                  <a:t>X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en-US" altLang="ja-JP" dirty="0"/>
                  <a:t>P 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良い</a:t>
                </a:r>
                <a:r>
                  <a:rPr kumimoji="1" lang="en-US" altLang="ja-JP" dirty="0"/>
                  <a:t>LP</a:t>
                </a:r>
                <a:r>
                  <a:rPr kumimoji="1" lang="ja-JP" altLang="en-US" dirty="0"/>
                  <a:t>定式化を持つ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093" y="4014037"/>
                <a:ext cx="5888150" cy="369332"/>
              </a:xfrm>
              <a:prstGeom prst="rect">
                <a:avLst/>
              </a:prstGeom>
              <a:blipFill>
                <a:blip r:embed="rId3"/>
                <a:stretch>
                  <a:fillRect l="-933" t="-8197" r="-311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5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/>
          <p:cNvGrpSpPr/>
          <p:nvPr/>
        </p:nvGrpSpPr>
        <p:grpSpPr>
          <a:xfrm>
            <a:off x="4654827" y="4429855"/>
            <a:ext cx="3447864" cy="1253037"/>
            <a:chOff x="4519692" y="3455002"/>
            <a:chExt cx="3447864" cy="1253037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4928475" y="3772331"/>
              <a:ext cx="3039081" cy="935708"/>
              <a:chOff x="4870993" y="3822949"/>
              <a:chExt cx="3039081" cy="935708"/>
            </a:xfrm>
          </p:grpSpPr>
          <p:sp>
            <p:nvSpPr>
              <p:cNvPr id="30" name="楕円 29"/>
              <p:cNvSpPr/>
              <p:nvPr/>
            </p:nvSpPr>
            <p:spPr>
              <a:xfrm>
                <a:off x="4870993" y="3822949"/>
                <a:ext cx="472262" cy="8117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>
                    <a:alpha val="8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コネクタ 31"/>
              <p:cNvCxnSpPr>
                <a:stCxn id="30" idx="0"/>
                <a:endCxn id="15" idx="0"/>
              </p:cNvCxnSpPr>
              <p:nvPr/>
            </p:nvCxnSpPr>
            <p:spPr>
              <a:xfrm>
                <a:off x="5107124" y="3822949"/>
                <a:ext cx="2801580" cy="206367"/>
              </a:xfrm>
              <a:prstGeom prst="line">
                <a:avLst/>
              </a:prstGeom>
              <a:ln w="15875">
                <a:solidFill>
                  <a:schemeClr val="tx1">
                    <a:alpha val="8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>
                <a:stCxn id="30" idx="4"/>
              </p:cNvCxnSpPr>
              <p:nvPr/>
            </p:nvCxnSpPr>
            <p:spPr>
              <a:xfrm>
                <a:off x="5107124" y="4634669"/>
                <a:ext cx="2802950" cy="123988"/>
              </a:xfrm>
              <a:prstGeom prst="line">
                <a:avLst/>
              </a:prstGeom>
              <a:ln w="15875">
                <a:solidFill>
                  <a:schemeClr val="tx1">
                    <a:alpha val="8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正方形/長方形 58"/>
                <p:cNvSpPr/>
                <p:nvPr/>
              </p:nvSpPr>
              <p:spPr>
                <a:xfrm>
                  <a:off x="6043860" y="3455002"/>
                  <a:ext cx="8590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9" name="正方形/長方形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3860" y="3455002"/>
                  <a:ext cx="859018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正方形/長方形 59"/>
                <p:cNvSpPr/>
                <p:nvPr/>
              </p:nvSpPr>
              <p:spPr>
                <a:xfrm>
                  <a:off x="4519692" y="3922391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0" name="正方形/長方形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692" y="3922391"/>
                  <a:ext cx="48417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56120" y="255577"/>
                <a:ext cx="7276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行列</m:t>
                    </m:r>
                  </m:oMath>
                </a14:m>
                <a:r>
                  <a:rPr lang="ja-JP" altLang="en-US" sz="2400" dirty="0"/>
                  <a:t>，体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0" y="255577"/>
                <a:ext cx="7276031" cy="461665"/>
              </a:xfrm>
              <a:prstGeom prst="rect">
                <a:avLst/>
              </a:prstGeom>
              <a:blipFill>
                <a:blip r:embed="rId4"/>
                <a:stretch>
                  <a:fillRect l="-168" t="-10526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56120" y="815229"/>
                <a:ext cx="5703228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行列空間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 {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</m:nary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}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0" y="815229"/>
                <a:ext cx="5703228" cy="461986"/>
              </a:xfrm>
              <a:prstGeom prst="rect">
                <a:avLst/>
              </a:prstGeom>
              <a:blipFill>
                <a:blip r:embed="rId5"/>
                <a:stretch>
                  <a:fillRect l="-1603" t="-131579" b="-193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56120" y="1389920"/>
                <a:ext cx="6147067" cy="469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Obs.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̃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𝒜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0" y="1389920"/>
                <a:ext cx="6147067" cy="469167"/>
              </a:xfrm>
              <a:prstGeom prst="rect">
                <a:avLst/>
              </a:prstGeom>
              <a:blipFill>
                <a:blip r:embed="rId6"/>
                <a:stretch>
                  <a:fillRect l="-1487" t="-9091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12316" y="2132479"/>
                <a:ext cx="5145880" cy="5949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Wong sequence w.r.t.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32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16" y="2132479"/>
                <a:ext cx="5145880" cy="594971"/>
              </a:xfrm>
              <a:prstGeom prst="rect">
                <a:avLst/>
              </a:prstGeom>
              <a:blipFill>
                <a:blip r:embed="rId7"/>
                <a:stretch>
                  <a:fillRect l="-2962" t="-10309" b="-35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22739" y="3274838"/>
                <a:ext cx="3363485" cy="1777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39" y="3274838"/>
                <a:ext cx="3363485" cy="1777346"/>
              </a:xfrm>
              <a:prstGeom prst="rect">
                <a:avLst/>
              </a:prstGeom>
              <a:blipFill>
                <a:blip r:embed="rId8"/>
                <a:stretch>
                  <a:fillRect l="-1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/>
          <p:cNvSpPr/>
          <p:nvPr/>
        </p:nvSpPr>
        <p:spPr>
          <a:xfrm>
            <a:off x="4419600" y="3274837"/>
            <a:ext cx="1660634" cy="31916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7323021" y="3357717"/>
            <a:ext cx="1771700" cy="3229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106843" y="2828759"/>
                <a:ext cx="4670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43" y="2828759"/>
                <a:ext cx="467051" cy="369332"/>
              </a:xfrm>
              <a:prstGeom prst="rect">
                <a:avLst/>
              </a:prstGeom>
              <a:blipFill>
                <a:blip r:embed="rId9"/>
                <a:stretch>
                  <a:fillRect l="-15789" r="-1316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8057197" y="2899586"/>
                <a:ext cx="531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197" y="2899586"/>
                <a:ext cx="531171" cy="369332"/>
              </a:xfrm>
              <a:prstGeom prst="rect">
                <a:avLst/>
              </a:prstGeom>
              <a:blipFill>
                <a:blip r:embed="rId10"/>
                <a:stretch>
                  <a:fillRect l="-13793" r="-114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96824" y="5564823"/>
                <a:ext cx="956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24" y="5564823"/>
                <a:ext cx="956480" cy="276999"/>
              </a:xfrm>
              <a:prstGeom prst="rect">
                <a:avLst/>
              </a:prstGeom>
              <a:blipFill>
                <a:blip r:embed="rId11"/>
                <a:stretch>
                  <a:fillRect l="-5732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/>
          <p:cNvGrpSpPr/>
          <p:nvPr/>
        </p:nvGrpSpPr>
        <p:grpSpPr>
          <a:xfrm>
            <a:off x="5251569" y="4953551"/>
            <a:ext cx="3843152" cy="1323733"/>
            <a:chOff x="5251569" y="4953551"/>
            <a:chExt cx="3843152" cy="1323733"/>
          </a:xfrm>
        </p:grpSpPr>
        <p:sp>
          <p:nvSpPr>
            <p:cNvPr id="15" name="楕円 14"/>
            <p:cNvSpPr/>
            <p:nvPr/>
          </p:nvSpPr>
          <p:spPr>
            <a:xfrm>
              <a:off x="7923762" y="4953551"/>
              <a:ext cx="355117" cy="72996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/>
            <p:cNvCxnSpPr>
              <a:stCxn id="13" idx="3"/>
              <a:endCxn id="15" idx="4"/>
            </p:cNvCxnSpPr>
            <p:nvPr/>
          </p:nvCxnSpPr>
          <p:spPr>
            <a:xfrm>
              <a:off x="5251569" y="5427362"/>
              <a:ext cx="2849752" cy="25615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7364054" y="5619540"/>
                  <a:ext cx="1730667" cy="6577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≔</m:t>
                        </m:r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kumimoji="1" lang="en-US" altLang="ja-JP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</a:rPr>
                                  <m:t>ker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fName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4054" y="5619540"/>
                  <a:ext cx="1730667" cy="657744"/>
                </a:xfrm>
                <a:prstGeom prst="rect">
                  <a:avLst/>
                </a:prstGeom>
                <a:blipFill>
                  <a:blip r:embed="rId12"/>
                  <a:stretch>
                    <a:fillRect t="-18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正方形/長方形 23"/>
                <p:cNvSpPr/>
                <p:nvPr/>
              </p:nvSpPr>
              <p:spPr>
                <a:xfrm>
                  <a:off x="6534257" y="5151043"/>
                  <a:ext cx="610359" cy="375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4" name="正方形/長方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4257" y="5151043"/>
                  <a:ext cx="610359" cy="375039"/>
                </a:xfrm>
                <a:prstGeom prst="rect">
                  <a:avLst/>
                </a:prstGeom>
                <a:blipFill>
                  <a:blip r:embed="rId13"/>
                  <a:stretch>
                    <a:fillRect t="-48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コネクタ 16"/>
            <p:cNvCxnSpPr>
              <a:stCxn id="13" idx="7"/>
              <a:endCxn id="15" idx="0"/>
            </p:cNvCxnSpPr>
            <p:nvPr/>
          </p:nvCxnSpPr>
          <p:spPr>
            <a:xfrm flipV="1">
              <a:off x="5325133" y="4953551"/>
              <a:ext cx="2776188" cy="4002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楕円 12"/>
          <p:cNvSpPr>
            <a:spLocks noChangeAspect="1"/>
          </p:cNvSpPr>
          <p:nvPr/>
        </p:nvSpPr>
        <p:spPr>
          <a:xfrm>
            <a:off x="5236334" y="5338563"/>
            <a:ext cx="104034" cy="1040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/>
              <p:cNvSpPr/>
              <p:nvPr/>
            </p:nvSpPr>
            <p:spPr>
              <a:xfrm>
                <a:off x="4654827" y="4268216"/>
                <a:ext cx="489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3" name="正方形/長方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827" y="4268216"/>
                <a:ext cx="48949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8262063" y="4521013"/>
                <a:ext cx="458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63" y="4521013"/>
                <a:ext cx="45852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8218016" y="4018810"/>
                <a:ext cx="458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016" y="4018810"/>
                <a:ext cx="45852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スライド番号プレースホルダー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14800" y="29731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89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33710" y="3495996"/>
                <a:ext cx="4620213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Lem: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⊆…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0" y="3495996"/>
                <a:ext cx="4620213" cy="523220"/>
              </a:xfrm>
              <a:prstGeom prst="rect">
                <a:avLst/>
              </a:prstGeom>
              <a:blipFill>
                <a:blip r:embed="rId2"/>
                <a:stretch>
                  <a:fillRect l="-2639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02515" y="906564"/>
                <a:ext cx="44525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Wong sequence w.r.t.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15" y="906564"/>
                <a:ext cx="4452501" cy="532005"/>
              </a:xfrm>
              <a:prstGeom prst="rect">
                <a:avLst/>
              </a:prstGeom>
              <a:blipFill>
                <a:blip r:embed="rId3"/>
                <a:stretch>
                  <a:fillRect l="-2877" t="-919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4722" y="344568"/>
                <a:ext cx="5703228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行列空間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 {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</m:nary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}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2" y="344568"/>
                <a:ext cx="5703228" cy="461986"/>
              </a:xfrm>
              <a:prstGeom prst="rect">
                <a:avLst/>
              </a:prstGeom>
              <a:blipFill>
                <a:blip r:embed="rId4"/>
                <a:stretch>
                  <a:fillRect l="-1711" t="-133333" b="-19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37139" y="1547190"/>
                <a:ext cx="3347904" cy="1830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39" y="1547190"/>
                <a:ext cx="3347904" cy="1830501"/>
              </a:xfrm>
              <a:prstGeom prst="rect">
                <a:avLst/>
              </a:prstGeom>
              <a:blipFill>
                <a:blip r:embed="rId5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460562" y="5102565"/>
                <a:ext cx="2507481" cy="1396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ja-JP" sz="2800" b="0" i="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562" y="5102565"/>
                <a:ext cx="2507481" cy="13967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806909" y="4176153"/>
            <a:ext cx="4727000" cy="789386"/>
            <a:chOff x="806909" y="4176153"/>
            <a:chExt cx="4727000" cy="7893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806909" y="4176153"/>
                  <a:ext cx="4727000" cy="4606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∵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⊇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⊇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909" y="4176153"/>
                  <a:ext cx="4727000" cy="4606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3028765" y="4621919"/>
                  <a:ext cx="840871" cy="3436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765" y="4621919"/>
                  <a:ext cx="840871" cy="343620"/>
                </a:xfrm>
                <a:prstGeom prst="rect">
                  <a:avLst/>
                </a:prstGeom>
                <a:blipFill>
                  <a:blip r:embed="rId9"/>
                  <a:stretch>
                    <a:fillRect t="-350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楕円 8"/>
          <p:cNvSpPr/>
          <p:nvPr/>
        </p:nvSpPr>
        <p:spPr>
          <a:xfrm>
            <a:off x="5675912" y="1899075"/>
            <a:ext cx="1058891" cy="1632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7744720" y="1899075"/>
            <a:ext cx="1058891" cy="1632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033493" y="1438569"/>
                <a:ext cx="4670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93" y="1438569"/>
                <a:ext cx="467051" cy="369332"/>
              </a:xfrm>
              <a:prstGeom prst="rect">
                <a:avLst/>
              </a:prstGeom>
              <a:blipFill>
                <a:blip r:embed="rId10"/>
                <a:stretch>
                  <a:fillRect l="-15789" r="-1316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8125515" y="1438569"/>
                <a:ext cx="531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515" y="1438569"/>
                <a:ext cx="531171" cy="369332"/>
              </a:xfrm>
              <a:prstGeom prst="rect">
                <a:avLst/>
              </a:prstGeom>
              <a:blipFill>
                <a:blip r:embed="rId11"/>
                <a:stretch>
                  <a:fillRect l="-13793" r="-1149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フリーフォーム 12"/>
          <p:cNvSpPr/>
          <p:nvPr/>
        </p:nvSpPr>
        <p:spPr>
          <a:xfrm>
            <a:off x="5716369" y="2831177"/>
            <a:ext cx="1012959" cy="215650"/>
          </a:xfrm>
          <a:custGeom>
            <a:avLst/>
            <a:gdLst>
              <a:gd name="connsiteX0" fmla="*/ 0 w 1012959"/>
              <a:gd name="connsiteY0" fmla="*/ 215650 h 215650"/>
              <a:gd name="connsiteX1" fmla="*/ 295675 w 1012959"/>
              <a:gd name="connsiteY1" fmla="*/ 78763 h 215650"/>
              <a:gd name="connsiteX2" fmla="*/ 678956 w 1012959"/>
              <a:gd name="connsiteY2" fmla="*/ 24009 h 215650"/>
              <a:gd name="connsiteX3" fmla="*/ 897974 w 1012959"/>
              <a:gd name="connsiteY3" fmla="*/ 2107 h 215650"/>
              <a:gd name="connsiteX4" fmla="*/ 1012959 w 1012959"/>
              <a:gd name="connsiteY4" fmla="*/ 2107 h 2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59" h="215650">
                <a:moveTo>
                  <a:pt x="0" y="215650"/>
                </a:moveTo>
                <a:cubicBezTo>
                  <a:pt x="91258" y="163176"/>
                  <a:pt x="182516" y="110703"/>
                  <a:pt x="295675" y="78763"/>
                </a:cubicBezTo>
                <a:cubicBezTo>
                  <a:pt x="408834" y="46823"/>
                  <a:pt x="578573" y="36785"/>
                  <a:pt x="678956" y="24009"/>
                </a:cubicBezTo>
                <a:cubicBezTo>
                  <a:pt x="779339" y="11233"/>
                  <a:pt x="842307" y="5757"/>
                  <a:pt x="897974" y="2107"/>
                </a:cubicBezTo>
                <a:cubicBezTo>
                  <a:pt x="953641" y="-1543"/>
                  <a:pt x="983300" y="282"/>
                  <a:pt x="1012959" y="21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5683517" y="2424940"/>
            <a:ext cx="1012958" cy="244081"/>
          </a:xfrm>
          <a:custGeom>
            <a:avLst/>
            <a:gdLst>
              <a:gd name="connsiteX0" fmla="*/ 0 w 1012958"/>
              <a:gd name="connsiteY0" fmla="*/ 244081 h 244081"/>
              <a:gd name="connsiteX1" fmla="*/ 273772 w 1012958"/>
              <a:gd name="connsiteY1" fmla="*/ 85293 h 244081"/>
              <a:gd name="connsiteX2" fmla="*/ 766563 w 1012958"/>
              <a:gd name="connsiteY2" fmla="*/ 36014 h 244081"/>
              <a:gd name="connsiteX3" fmla="*/ 947252 w 1012958"/>
              <a:gd name="connsiteY3" fmla="*/ 3161 h 244081"/>
              <a:gd name="connsiteX4" fmla="*/ 1012958 w 1012958"/>
              <a:gd name="connsiteY4" fmla="*/ 3161 h 24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58" h="244081">
                <a:moveTo>
                  <a:pt x="0" y="244081"/>
                </a:moveTo>
                <a:cubicBezTo>
                  <a:pt x="73006" y="182026"/>
                  <a:pt x="146012" y="119971"/>
                  <a:pt x="273772" y="85293"/>
                </a:cubicBezTo>
                <a:cubicBezTo>
                  <a:pt x="401532" y="50615"/>
                  <a:pt x="654316" y="49703"/>
                  <a:pt x="766563" y="36014"/>
                </a:cubicBezTo>
                <a:cubicBezTo>
                  <a:pt x="878810" y="22325"/>
                  <a:pt x="906186" y="8636"/>
                  <a:pt x="947252" y="3161"/>
                </a:cubicBezTo>
                <a:cubicBezTo>
                  <a:pt x="988318" y="-2314"/>
                  <a:pt x="1000638" y="423"/>
                  <a:pt x="1012958" y="31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7731335" y="2572409"/>
            <a:ext cx="1095090" cy="173268"/>
          </a:xfrm>
          <a:custGeom>
            <a:avLst/>
            <a:gdLst>
              <a:gd name="connsiteX0" fmla="*/ 0 w 1095090"/>
              <a:gd name="connsiteY0" fmla="*/ 19955 h 173268"/>
              <a:gd name="connsiteX1" fmla="*/ 410658 w 1095090"/>
              <a:gd name="connsiteY1" fmla="*/ 3529 h 173268"/>
              <a:gd name="connsiteX2" fmla="*/ 788464 w 1095090"/>
              <a:gd name="connsiteY2" fmla="*/ 80185 h 173268"/>
              <a:gd name="connsiteX3" fmla="*/ 985581 w 1095090"/>
              <a:gd name="connsiteY3" fmla="*/ 140415 h 173268"/>
              <a:gd name="connsiteX4" fmla="*/ 1095090 w 1095090"/>
              <a:gd name="connsiteY4" fmla="*/ 173268 h 17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090" h="173268">
                <a:moveTo>
                  <a:pt x="0" y="19955"/>
                </a:moveTo>
                <a:cubicBezTo>
                  <a:pt x="139623" y="6723"/>
                  <a:pt x="279247" y="-6509"/>
                  <a:pt x="410658" y="3529"/>
                </a:cubicBezTo>
                <a:cubicBezTo>
                  <a:pt x="542069" y="13567"/>
                  <a:pt x="692644" y="57371"/>
                  <a:pt x="788464" y="80185"/>
                </a:cubicBezTo>
                <a:cubicBezTo>
                  <a:pt x="884285" y="102999"/>
                  <a:pt x="985581" y="140415"/>
                  <a:pt x="985581" y="140415"/>
                </a:cubicBezTo>
                <a:lnTo>
                  <a:pt x="1095090" y="17326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/>
              <p:cNvSpPr/>
              <p:nvPr/>
            </p:nvSpPr>
            <p:spPr>
              <a:xfrm>
                <a:off x="8016690" y="2769521"/>
                <a:ext cx="42454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690" y="2769521"/>
                <a:ext cx="424540" cy="391646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/>
          <p:cNvCxnSpPr>
            <a:endCxn id="15" idx="0"/>
          </p:cNvCxnSpPr>
          <p:nvPr/>
        </p:nvCxnSpPr>
        <p:spPr>
          <a:xfrm flipV="1">
            <a:off x="6729328" y="2592364"/>
            <a:ext cx="1002007" cy="238813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15" idx="0"/>
          </p:cNvCxnSpPr>
          <p:nvPr/>
        </p:nvCxnSpPr>
        <p:spPr>
          <a:xfrm>
            <a:off x="6696475" y="2424940"/>
            <a:ext cx="1034860" cy="167424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正方形/長方形 22"/>
              <p:cNvSpPr/>
              <p:nvPr/>
            </p:nvSpPr>
            <p:spPr>
              <a:xfrm>
                <a:off x="5994452" y="2954187"/>
                <a:ext cx="455509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452" y="2954187"/>
                <a:ext cx="455509" cy="391646"/>
              </a:xfrm>
              <a:prstGeom prst="rect">
                <a:avLst/>
              </a:prstGeom>
              <a:blipFill>
                <a:blip r:embed="rId1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7012886" y="2774031"/>
                <a:ext cx="610359" cy="375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886" y="2774031"/>
                <a:ext cx="610359" cy="375039"/>
              </a:xfrm>
              <a:prstGeom prst="rect">
                <a:avLst/>
              </a:prstGeom>
              <a:blipFill>
                <a:blip r:embed="rId14"/>
                <a:stretch>
                  <a:fillRect t="-4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正方形/長方形 24"/>
              <p:cNvSpPr/>
              <p:nvPr/>
            </p:nvSpPr>
            <p:spPr>
              <a:xfrm>
                <a:off x="5925031" y="2424940"/>
                <a:ext cx="675121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31" y="2424940"/>
                <a:ext cx="675121" cy="391646"/>
              </a:xfrm>
              <a:prstGeom prst="rect">
                <a:avLst/>
              </a:prstGeom>
              <a:blipFill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6983922" y="2115023"/>
                <a:ext cx="451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922" y="2115023"/>
                <a:ext cx="4517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074099" y="923462"/>
                <a:ext cx="4841069" cy="17768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Lem (</a:t>
                </a:r>
                <a:r>
                  <a:rPr kumimoji="1" lang="en-US" altLang="ja-JP" sz="2000" dirty="0" err="1" smtClean="0"/>
                  <a:t>Ivanyos</a:t>
                </a:r>
                <a:r>
                  <a:rPr kumimoji="1" lang="en-US" altLang="ja-JP" sz="2000" dirty="0" smtClean="0"/>
                  <a:t>, </a:t>
                </a:r>
                <a:r>
                  <a:rPr kumimoji="1" lang="en-US" altLang="ja-JP" sz="2000" dirty="0" err="1" smtClean="0"/>
                  <a:t>Karpinski</a:t>
                </a:r>
                <a:r>
                  <a:rPr kumimoji="1" lang="en-US" altLang="ja-JP" sz="2000" dirty="0" smtClean="0"/>
                  <a:t>, </a:t>
                </a:r>
                <a:r>
                  <a:rPr kumimoji="1" lang="en-US" altLang="ja-JP" sz="2000" dirty="0" err="1"/>
                  <a:t>Q</a:t>
                </a:r>
                <a:r>
                  <a:rPr kumimoji="1" lang="en-US" altLang="ja-JP" sz="2000" dirty="0" err="1" smtClean="0"/>
                  <a:t>iao</a:t>
                </a:r>
                <a:r>
                  <a:rPr kumimoji="1" lang="en-US" altLang="ja-JP" sz="2000" dirty="0" smtClean="0"/>
                  <a:t>, </a:t>
                </a:r>
                <a:r>
                  <a:rPr kumimoji="1" lang="en-US" altLang="ja-JP" sz="2000" dirty="0" err="1" smtClean="0"/>
                  <a:t>Santha</a:t>
                </a:r>
                <a:r>
                  <a:rPr kumimoji="1" lang="en-US" altLang="ja-JP" sz="2000" dirty="0" smtClean="0"/>
                  <a:t> 2015</a:t>
                </a:r>
                <a:r>
                  <a:rPr kumimoji="1" lang="en-US" altLang="ja-JP" sz="24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ker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99" y="923462"/>
                <a:ext cx="4841069" cy="1776897"/>
              </a:xfrm>
              <a:prstGeom prst="rect">
                <a:avLst/>
              </a:prstGeom>
              <a:blipFill>
                <a:blip r:embed="rId2"/>
                <a:stretch>
                  <a:fillRect l="-1889" r="-1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965001" y="19289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最適性の十分条件</a:t>
            </a:r>
            <a:endParaRPr kumimoji="1" lang="ja-JP" altLang="en-US" sz="2800" dirty="0"/>
          </a:p>
        </p:txBody>
      </p:sp>
      <p:sp>
        <p:nvSpPr>
          <p:cNvPr id="11" name="楕円 10"/>
          <p:cNvSpPr/>
          <p:nvPr/>
        </p:nvSpPr>
        <p:spPr>
          <a:xfrm>
            <a:off x="2370869" y="3033399"/>
            <a:ext cx="1401715" cy="23538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5342545" y="3033399"/>
            <a:ext cx="1490813" cy="24858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892954" y="5592371"/>
                <a:ext cx="4670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954" y="5592371"/>
                <a:ext cx="467051" cy="369332"/>
              </a:xfrm>
              <a:prstGeom prst="rect">
                <a:avLst/>
              </a:prstGeom>
              <a:blipFill>
                <a:blip r:embed="rId3"/>
                <a:stretch>
                  <a:fillRect l="-15789" r="-1316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801426" y="5684393"/>
                <a:ext cx="531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26" y="5684393"/>
                <a:ext cx="531171" cy="369332"/>
              </a:xfrm>
              <a:prstGeom prst="rect">
                <a:avLst/>
              </a:prstGeom>
              <a:blipFill>
                <a:blip r:embed="rId4"/>
                <a:stretch>
                  <a:fillRect l="-13793" r="-1149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2773486" y="4450049"/>
                <a:ext cx="665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486" y="4450049"/>
                <a:ext cx="6659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5445373" y="4178707"/>
                <a:ext cx="593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73" y="4178707"/>
                <a:ext cx="5933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フリーフォーム 32"/>
          <p:cNvSpPr/>
          <p:nvPr/>
        </p:nvSpPr>
        <p:spPr>
          <a:xfrm>
            <a:off x="2376345" y="4167831"/>
            <a:ext cx="1396239" cy="261807"/>
          </a:xfrm>
          <a:custGeom>
            <a:avLst/>
            <a:gdLst>
              <a:gd name="connsiteX0" fmla="*/ 0 w 1396239"/>
              <a:gd name="connsiteY0" fmla="*/ 261807 h 261807"/>
              <a:gd name="connsiteX1" fmla="*/ 476364 w 1396239"/>
              <a:gd name="connsiteY1" fmla="*/ 64691 h 261807"/>
              <a:gd name="connsiteX2" fmla="*/ 1002007 w 1396239"/>
              <a:gd name="connsiteY2" fmla="*/ 4461 h 261807"/>
              <a:gd name="connsiteX3" fmla="*/ 1275780 w 1396239"/>
              <a:gd name="connsiteY3" fmla="*/ 4461 h 261807"/>
              <a:gd name="connsiteX4" fmla="*/ 1396239 w 1396239"/>
              <a:gd name="connsiteY4" fmla="*/ 4461 h 26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239" h="261807">
                <a:moveTo>
                  <a:pt x="0" y="261807"/>
                </a:moveTo>
                <a:cubicBezTo>
                  <a:pt x="154681" y="184694"/>
                  <a:pt x="309363" y="107582"/>
                  <a:pt x="476364" y="64691"/>
                </a:cubicBezTo>
                <a:cubicBezTo>
                  <a:pt x="643365" y="21800"/>
                  <a:pt x="868771" y="14499"/>
                  <a:pt x="1002007" y="4461"/>
                </a:cubicBezTo>
                <a:cubicBezTo>
                  <a:pt x="1135243" y="-5577"/>
                  <a:pt x="1275780" y="4461"/>
                  <a:pt x="1275780" y="4461"/>
                </a:cubicBezTo>
                <a:lnTo>
                  <a:pt x="1396239" y="44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5349514" y="4075613"/>
            <a:ext cx="1472896" cy="260943"/>
          </a:xfrm>
          <a:custGeom>
            <a:avLst/>
            <a:gdLst>
              <a:gd name="connsiteX0" fmla="*/ 0 w 1472896"/>
              <a:gd name="connsiteY0" fmla="*/ 41925 h 260943"/>
              <a:gd name="connsiteX1" fmla="*/ 306625 w 1472896"/>
              <a:gd name="connsiteY1" fmla="*/ 9072 h 260943"/>
              <a:gd name="connsiteX2" fmla="*/ 761087 w 1472896"/>
              <a:gd name="connsiteY2" fmla="*/ 9072 h 260943"/>
              <a:gd name="connsiteX3" fmla="*/ 1182697 w 1472896"/>
              <a:gd name="connsiteY3" fmla="*/ 113106 h 260943"/>
              <a:gd name="connsiteX4" fmla="*/ 1472896 w 1472896"/>
              <a:gd name="connsiteY4" fmla="*/ 260943 h 26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96" h="260943">
                <a:moveTo>
                  <a:pt x="0" y="41925"/>
                </a:moveTo>
                <a:cubicBezTo>
                  <a:pt x="89888" y="28236"/>
                  <a:pt x="179777" y="14547"/>
                  <a:pt x="306625" y="9072"/>
                </a:cubicBezTo>
                <a:cubicBezTo>
                  <a:pt x="433473" y="3597"/>
                  <a:pt x="615075" y="-8267"/>
                  <a:pt x="761087" y="9072"/>
                </a:cubicBezTo>
                <a:cubicBezTo>
                  <a:pt x="907099" y="26411"/>
                  <a:pt x="1064062" y="71128"/>
                  <a:pt x="1182697" y="113106"/>
                </a:cubicBezTo>
                <a:cubicBezTo>
                  <a:pt x="1301332" y="155084"/>
                  <a:pt x="1387114" y="208013"/>
                  <a:pt x="1472896" y="260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5723596" y="4680881"/>
            <a:ext cx="821315" cy="5845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/>
          <p:nvPr/>
        </p:nvSpPr>
        <p:spPr>
          <a:xfrm>
            <a:off x="2640509" y="3303930"/>
            <a:ext cx="819493" cy="428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2618123" y="3330600"/>
                <a:ext cx="821315" cy="375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ker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123" y="3330600"/>
                <a:ext cx="821315" cy="375039"/>
              </a:xfrm>
              <a:prstGeom prst="rect">
                <a:avLst/>
              </a:prstGeom>
              <a:blipFill>
                <a:blip r:embed="rId7"/>
                <a:stretch>
                  <a:fillRect t="-4839" r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5723597" y="4805512"/>
                <a:ext cx="841128" cy="375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ker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597" y="4805512"/>
                <a:ext cx="841128" cy="375039"/>
              </a:xfrm>
              <a:prstGeom prst="rect">
                <a:avLst/>
              </a:prstGeom>
              <a:blipFill>
                <a:blip r:embed="rId8"/>
                <a:stretch>
                  <a:fillRect t="-4839" r="-210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コネクタ 39"/>
          <p:cNvCxnSpPr>
            <a:stCxn id="33" idx="4"/>
            <a:endCxn id="34" idx="0"/>
          </p:cNvCxnSpPr>
          <p:nvPr/>
        </p:nvCxnSpPr>
        <p:spPr>
          <a:xfrm flipV="1">
            <a:off x="3772584" y="4117538"/>
            <a:ext cx="1576930" cy="54754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12" idx="4"/>
          </p:cNvCxnSpPr>
          <p:nvPr/>
        </p:nvCxnSpPr>
        <p:spPr>
          <a:xfrm>
            <a:off x="3126479" y="5387295"/>
            <a:ext cx="2961473" cy="131958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3674065" y="4409238"/>
                <a:ext cx="1728678" cy="931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65" y="4409238"/>
                <a:ext cx="1728678" cy="9319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スライド番号プレースホルダー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2529657" y="602299"/>
            <a:ext cx="1401715" cy="23538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/>
          <p:cNvSpPr/>
          <p:nvPr/>
        </p:nvSpPr>
        <p:spPr>
          <a:xfrm>
            <a:off x="5501333" y="602299"/>
            <a:ext cx="1490813" cy="24858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031724" y="192246"/>
                <a:ext cx="4670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724" y="192246"/>
                <a:ext cx="467051" cy="369332"/>
              </a:xfrm>
              <a:prstGeom prst="rect">
                <a:avLst/>
              </a:prstGeom>
              <a:blipFill>
                <a:blip r:embed="rId2"/>
                <a:stretch>
                  <a:fillRect l="-14286" r="-129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091625" y="223959"/>
                <a:ext cx="531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25" y="223959"/>
                <a:ext cx="531171" cy="369332"/>
              </a:xfrm>
              <a:prstGeom prst="rect">
                <a:avLst/>
              </a:prstGeom>
              <a:blipFill>
                <a:blip r:embed="rId3"/>
                <a:stretch>
                  <a:fillRect l="-12644" r="-229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932274" y="2018949"/>
                <a:ext cx="665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274" y="2018949"/>
                <a:ext cx="66595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604161" y="1747607"/>
                <a:ext cx="593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61" y="1747607"/>
                <a:ext cx="5933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フリーフォーム 7"/>
          <p:cNvSpPr/>
          <p:nvPr/>
        </p:nvSpPr>
        <p:spPr>
          <a:xfrm>
            <a:off x="2535133" y="1736731"/>
            <a:ext cx="1396239" cy="261807"/>
          </a:xfrm>
          <a:custGeom>
            <a:avLst/>
            <a:gdLst>
              <a:gd name="connsiteX0" fmla="*/ 0 w 1396239"/>
              <a:gd name="connsiteY0" fmla="*/ 261807 h 261807"/>
              <a:gd name="connsiteX1" fmla="*/ 476364 w 1396239"/>
              <a:gd name="connsiteY1" fmla="*/ 64691 h 261807"/>
              <a:gd name="connsiteX2" fmla="*/ 1002007 w 1396239"/>
              <a:gd name="connsiteY2" fmla="*/ 4461 h 261807"/>
              <a:gd name="connsiteX3" fmla="*/ 1275780 w 1396239"/>
              <a:gd name="connsiteY3" fmla="*/ 4461 h 261807"/>
              <a:gd name="connsiteX4" fmla="*/ 1396239 w 1396239"/>
              <a:gd name="connsiteY4" fmla="*/ 4461 h 26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239" h="261807">
                <a:moveTo>
                  <a:pt x="0" y="261807"/>
                </a:moveTo>
                <a:cubicBezTo>
                  <a:pt x="154681" y="184694"/>
                  <a:pt x="309363" y="107582"/>
                  <a:pt x="476364" y="64691"/>
                </a:cubicBezTo>
                <a:cubicBezTo>
                  <a:pt x="643365" y="21800"/>
                  <a:pt x="868771" y="14499"/>
                  <a:pt x="1002007" y="4461"/>
                </a:cubicBezTo>
                <a:cubicBezTo>
                  <a:pt x="1135243" y="-5577"/>
                  <a:pt x="1275780" y="4461"/>
                  <a:pt x="1275780" y="4461"/>
                </a:cubicBezTo>
                <a:lnTo>
                  <a:pt x="1396239" y="44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5508302" y="1644513"/>
            <a:ext cx="1472896" cy="260943"/>
          </a:xfrm>
          <a:custGeom>
            <a:avLst/>
            <a:gdLst>
              <a:gd name="connsiteX0" fmla="*/ 0 w 1472896"/>
              <a:gd name="connsiteY0" fmla="*/ 41925 h 260943"/>
              <a:gd name="connsiteX1" fmla="*/ 306625 w 1472896"/>
              <a:gd name="connsiteY1" fmla="*/ 9072 h 260943"/>
              <a:gd name="connsiteX2" fmla="*/ 761087 w 1472896"/>
              <a:gd name="connsiteY2" fmla="*/ 9072 h 260943"/>
              <a:gd name="connsiteX3" fmla="*/ 1182697 w 1472896"/>
              <a:gd name="connsiteY3" fmla="*/ 113106 h 260943"/>
              <a:gd name="connsiteX4" fmla="*/ 1472896 w 1472896"/>
              <a:gd name="connsiteY4" fmla="*/ 260943 h 26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96" h="260943">
                <a:moveTo>
                  <a:pt x="0" y="41925"/>
                </a:moveTo>
                <a:cubicBezTo>
                  <a:pt x="89888" y="28236"/>
                  <a:pt x="179777" y="14547"/>
                  <a:pt x="306625" y="9072"/>
                </a:cubicBezTo>
                <a:cubicBezTo>
                  <a:pt x="433473" y="3597"/>
                  <a:pt x="615075" y="-8267"/>
                  <a:pt x="761087" y="9072"/>
                </a:cubicBezTo>
                <a:cubicBezTo>
                  <a:pt x="907099" y="26411"/>
                  <a:pt x="1064062" y="71128"/>
                  <a:pt x="1182697" y="113106"/>
                </a:cubicBezTo>
                <a:cubicBezTo>
                  <a:pt x="1301332" y="155084"/>
                  <a:pt x="1387114" y="208013"/>
                  <a:pt x="1472896" y="260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5882384" y="2249781"/>
            <a:ext cx="821315" cy="5845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2799297" y="872830"/>
            <a:ext cx="819493" cy="428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776911" y="899500"/>
                <a:ext cx="821315" cy="375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ker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11" y="899500"/>
                <a:ext cx="821315" cy="375039"/>
              </a:xfrm>
              <a:prstGeom prst="rect">
                <a:avLst/>
              </a:prstGeom>
              <a:blipFill>
                <a:blip r:embed="rId6"/>
                <a:stretch>
                  <a:fillRect t="-4918" r="-223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5882385" y="2374412"/>
                <a:ext cx="841128" cy="375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ker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85" y="2374412"/>
                <a:ext cx="841128" cy="375039"/>
              </a:xfrm>
              <a:prstGeom prst="rect">
                <a:avLst/>
              </a:prstGeom>
              <a:blipFill>
                <a:blip r:embed="rId7"/>
                <a:stretch>
                  <a:fillRect t="-4918" r="-210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>
            <a:stCxn id="8" idx="4"/>
            <a:endCxn id="9" idx="0"/>
          </p:cNvCxnSpPr>
          <p:nvPr/>
        </p:nvCxnSpPr>
        <p:spPr>
          <a:xfrm flipV="1">
            <a:off x="3931372" y="1686438"/>
            <a:ext cx="1576930" cy="54754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3" idx="4"/>
          </p:cNvCxnSpPr>
          <p:nvPr/>
        </p:nvCxnSpPr>
        <p:spPr>
          <a:xfrm>
            <a:off x="3285267" y="2956195"/>
            <a:ext cx="2961473" cy="131958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832853" y="1978138"/>
                <a:ext cx="1668149" cy="931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53" y="1978138"/>
                <a:ext cx="1668149" cy="9319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1308633" y="33400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証明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863705" y="1015775"/>
                <a:ext cx="665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05" y="1015775"/>
                <a:ext cx="66595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22125" y="3386205"/>
                <a:ext cx="8619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:</a:t>
                </a:r>
                <a:r>
                  <a:rPr kumimoji="1" lang="ja-JP" altLang="en-US" sz="2000" dirty="0" smtClean="0"/>
                  <a:t>正則行列</a:t>
                </a:r>
                <a:r>
                  <a:rPr kumimoji="1" lang="ja-JP" altLang="en-US" sz="2000" dirty="0"/>
                  <a:t>，</a:t>
                </a: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ja-JP" altLang="en-US" sz="2000" dirty="0" smtClean="0"/>
                  <a:t>は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kumimoji="1" lang="ja-JP" altLang="en-US" sz="2000" dirty="0" smtClean="0"/>
                  <a:t>の基底を含む，</a:t>
                </a: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ja-JP" altLang="en-US" sz="2000" dirty="0" smtClean="0"/>
                  <a:t>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の基底を含む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5" y="3386205"/>
                <a:ext cx="8619283" cy="307777"/>
              </a:xfrm>
              <a:prstGeom prst="rect">
                <a:avLst/>
              </a:prstGeom>
              <a:blipFill>
                <a:blip r:embed="rId10"/>
                <a:stretch>
                  <a:fillRect l="-1061" t="-25490" r="-990" b="-50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722277" y="5242710"/>
                <a:ext cx="626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7" y="5242710"/>
                <a:ext cx="626903" cy="369332"/>
              </a:xfrm>
              <a:prstGeom prst="rect">
                <a:avLst/>
              </a:prstGeom>
              <a:blipFill>
                <a:blip r:embed="rId11"/>
                <a:stretch>
                  <a:fillRect l="-16505" r="-17476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/>
          <p:cNvSpPr/>
          <p:nvPr/>
        </p:nvSpPr>
        <p:spPr>
          <a:xfrm>
            <a:off x="2420717" y="4219783"/>
            <a:ext cx="1831049" cy="1490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420717" y="4729440"/>
            <a:ext cx="1254186" cy="980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953225" y="4965043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25" y="4965043"/>
                <a:ext cx="28052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2441443" y="4209399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443" y="4209399"/>
                <a:ext cx="218008" cy="369332"/>
              </a:xfrm>
              <a:prstGeom prst="rect">
                <a:avLst/>
              </a:prstGeom>
              <a:blipFill>
                <a:blip r:embed="rId13"/>
                <a:stretch>
                  <a:fillRect l="-13889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868509" y="4275346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09" y="4275346"/>
                <a:ext cx="218008" cy="369332"/>
              </a:xfrm>
              <a:prstGeom prst="rect">
                <a:avLst/>
              </a:prstGeom>
              <a:blipFill>
                <a:blip r:embed="rId14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2801261" y="4310280"/>
                <a:ext cx="2156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61" y="4310280"/>
                <a:ext cx="215617" cy="369332"/>
              </a:xfrm>
              <a:prstGeom prst="rect">
                <a:avLst/>
              </a:prstGeom>
              <a:blipFill>
                <a:blip r:embed="rId15"/>
                <a:stretch>
                  <a:fillRect l="-20000" r="-1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3738941" y="4771129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41" y="4771129"/>
                <a:ext cx="218008" cy="369332"/>
              </a:xfrm>
              <a:prstGeom prst="rect">
                <a:avLst/>
              </a:prstGeom>
              <a:blipFill>
                <a:blip r:embed="rId16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414064" y="4527579"/>
                <a:ext cx="16439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64" y="4527579"/>
                <a:ext cx="164397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/>
          <p:cNvSpPr/>
          <p:nvPr/>
        </p:nvSpPr>
        <p:spPr>
          <a:xfrm>
            <a:off x="3674904" y="4222676"/>
            <a:ext cx="575370" cy="506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1928885" y="5019362"/>
                <a:ext cx="547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85" y="5019362"/>
                <a:ext cx="54720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1954535" y="4270241"/>
                <a:ext cx="547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535" y="4270241"/>
                <a:ext cx="54720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2792503" y="3809438"/>
                <a:ext cx="492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03" y="3809438"/>
                <a:ext cx="49276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グループ化 65"/>
          <p:cNvGrpSpPr/>
          <p:nvPr/>
        </p:nvGrpSpPr>
        <p:grpSpPr>
          <a:xfrm>
            <a:off x="4511544" y="3814113"/>
            <a:ext cx="3502706" cy="2258234"/>
            <a:chOff x="4511544" y="3814113"/>
            <a:chExt cx="3502706" cy="2258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6699526" y="5703015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526" y="5703015"/>
                  <a:ext cx="221536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16667" r="-19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6231575" y="5016010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1575" y="5016010"/>
                  <a:ext cx="217880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正方形/長方形 46"/>
            <p:cNvSpPr/>
            <p:nvPr/>
          </p:nvSpPr>
          <p:spPr>
            <a:xfrm>
              <a:off x="6183201" y="4239973"/>
              <a:ext cx="1831049" cy="14905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183201" y="4749630"/>
              <a:ext cx="1254186" cy="9808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715709" y="4985233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709" y="4985233"/>
                  <a:ext cx="280525" cy="43088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6203927" y="4229589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927" y="4229589"/>
                  <a:ext cx="218008" cy="369332"/>
                </a:xfrm>
                <a:prstGeom prst="rect">
                  <a:avLst/>
                </a:prstGeom>
                <a:blipFill>
                  <a:blip r:embed="rId24"/>
                  <a:stretch>
                    <a:fillRect l="-17143" r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630993" y="4295536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993" y="4295536"/>
                  <a:ext cx="218008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6563745" y="4330470"/>
                  <a:ext cx="21561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745" y="4330470"/>
                  <a:ext cx="215617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20000" r="-1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7685561" y="4895108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561" y="4895108"/>
                  <a:ext cx="218008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正方形/長方形 53"/>
                <p:cNvSpPr/>
                <p:nvPr/>
              </p:nvSpPr>
              <p:spPr>
                <a:xfrm>
                  <a:off x="4511544" y="4551247"/>
                  <a:ext cx="1532343" cy="5320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̃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4" name="正方形/長方形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544" y="4551247"/>
                  <a:ext cx="1532343" cy="53200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正方形/長方形 54"/>
            <p:cNvSpPr/>
            <p:nvPr/>
          </p:nvSpPr>
          <p:spPr>
            <a:xfrm>
              <a:off x="7437388" y="4242866"/>
              <a:ext cx="575370" cy="5067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正方形/長方形 55"/>
                <p:cNvSpPr/>
                <p:nvPr/>
              </p:nvSpPr>
              <p:spPr>
                <a:xfrm>
                  <a:off x="5691369" y="5039552"/>
                  <a:ext cx="5472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6" name="正方形/長方形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369" y="5039552"/>
                  <a:ext cx="547201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正方形/長方形 56"/>
                <p:cNvSpPr/>
                <p:nvPr/>
              </p:nvSpPr>
              <p:spPr>
                <a:xfrm>
                  <a:off x="5717019" y="4290431"/>
                  <a:ext cx="5472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7" name="正方形/長方形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7019" y="4290431"/>
                  <a:ext cx="547201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正方形/長方形 57"/>
                <p:cNvSpPr/>
                <p:nvPr/>
              </p:nvSpPr>
              <p:spPr>
                <a:xfrm>
                  <a:off x="6772026" y="3814113"/>
                  <a:ext cx="4927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8" name="正方形/長方形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026" y="3814113"/>
                  <a:ext cx="492764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グループ化 61"/>
          <p:cNvGrpSpPr/>
          <p:nvPr/>
        </p:nvGrpSpPr>
        <p:grpSpPr>
          <a:xfrm>
            <a:off x="7437387" y="5228355"/>
            <a:ext cx="1351505" cy="506763"/>
            <a:chOff x="5141412" y="5824971"/>
            <a:chExt cx="1351505" cy="506763"/>
          </a:xfrm>
        </p:grpSpPr>
        <p:sp>
          <p:nvSpPr>
            <p:cNvPr id="59" name="正方形/長方形 58"/>
            <p:cNvSpPr/>
            <p:nvPr/>
          </p:nvSpPr>
          <p:spPr>
            <a:xfrm>
              <a:off x="5141412" y="5824971"/>
              <a:ext cx="575370" cy="5067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5307708" y="5874685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7708" y="5874685"/>
                  <a:ext cx="280525" cy="430887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正方形/長方形 60"/>
                <p:cNvSpPr/>
                <p:nvPr/>
              </p:nvSpPr>
              <p:spPr>
                <a:xfrm>
                  <a:off x="5671602" y="5902608"/>
                  <a:ext cx="821315" cy="375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ker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正方形/長方形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1602" y="5902608"/>
                  <a:ext cx="821315" cy="375039"/>
                </a:xfrm>
                <a:prstGeom prst="rect">
                  <a:avLst/>
                </a:prstGeom>
                <a:blipFill>
                  <a:blip r:embed="rId33"/>
                  <a:stretch>
                    <a:fillRect t="-4839" r="-222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テキスト ボックス 63"/>
          <p:cNvSpPr txBox="1"/>
          <p:nvPr/>
        </p:nvSpPr>
        <p:spPr>
          <a:xfrm>
            <a:off x="7967577" y="4825182"/>
            <a:ext cx="117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列</a:t>
            </a:r>
            <a:r>
              <a:rPr kumimoji="1" lang="en-US" altLang="ja-JP" dirty="0" smtClean="0"/>
              <a:t>full rank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2178566" y="6084204"/>
                <a:ext cx="5849165" cy="40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nc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566" y="6084204"/>
                <a:ext cx="5849165" cy="406458"/>
              </a:xfrm>
              <a:prstGeom prst="rect">
                <a:avLst/>
              </a:prstGeom>
              <a:blipFill>
                <a:blip r:embed="rId34"/>
                <a:stretch>
                  <a:fillRect t="-7463" b="-8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3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65568" y="268924"/>
            <a:ext cx="4036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IQS</a:t>
            </a:r>
            <a:r>
              <a:rPr kumimoji="1" lang="ja-JP" altLang="en-US" sz="3200" dirty="0" smtClean="0"/>
              <a:t>アルゴリズム概略</a:t>
            </a:r>
            <a:endParaRPr kumimoji="1" lang="en-US" altLang="ja-JP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15736" y="1083405"/>
                <a:ext cx="5703228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行列空間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 {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</m:nary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}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6" y="1083405"/>
                <a:ext cx="5703228" cy="461986"/>
              </a:xfrm>
              <a:prstGeom prst="rect">
                <a:avLst/>
              </a:prstGeom>
              <a:blipFill>
                <a:blip r:embed="rId2"/>
                <a:stretch>
                  <a:fillRect l="-1603" t="-131579" b="-193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915736" y="1545391"/>
                <a:ext cx="7676269" cy="4581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kumimoji="1" lang="ja-JP" altLang="en-US" sz="24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/>
                  <a:t>Wong sequence </a:t>
                </a:r>
                <a:r>
                  <a:rPr kumimoji="1" lang="en-US" altLang="ja-JP" sz="2400" dirty="0" smtClean="0"/>
                  <a:t>w.r.t.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400" dirty="0"/>
                  <a:t> </a:t>
                </a:r>
                <a:r>
                  <a:rPr kumimoji="1" lang="ja-JP" altLang="en-US" sz="2400" dirty="0"/>
                  <a:t>を</a:t>
                </a:r>
                <a:r>
                  <a:rPr kumimoji="1" lang="ja-JP" altLang="en-US" sz="2400" dirty="0" smtClean="0"/>
                  <a:t>計算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し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を得る</a:t>
                </a:r>
                <a:r>
                  <a:rPr kumimoji="1" lang="ja-JP" altLang="en-US" sz="2400" dirty="0" smtClean="0"/>
                  <a:t>．</a:t>
                </a:r>
                <a:endParaRPr kumimoji="1" lang="en-US" altLang="ja-JP" sz="2400" dirty="0" smtClean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ja-JP" altLang="en-US" sz="2400" dirty="0" smtClean="0"/>
                  <a:t> なら，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(</a:t>
                </a:r>
                <a:r>
                  <a:rPr kumimoji="1" lang="ja-JP" altLang="en-US" sz="2400" dirty="0" smtClean="0"/>
                  <a:t>終了</a:t>
                </a:r>
                <a:r>
                  <a:rPr kumimoji="1" lang="en-US" altLang="ja-JP" sz="2400" dirty="0" smtClean="0"/>
                  <a:t>)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ja-JP" altLang="en-US" sz="2400" dirty="0" smtClean="0"/>
                  <a:t> なら，</a:t>
                </a:r>
                <a:endParaRPr kumimoji="1" lang="en-US" altLang="ja-JP" sz="2400" dirty="0" smtClean="0"/>
              </a:p>
              <a:p>
                <a:pPr marL="971550" lvl="1" indent="-5143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ja-JP" altLang="en-US" sz="2400" dirty="0" smtClean="0"/>
                  <a:t>を更新して，</a:t>
                </a:r>
                <a:r>
                  <a:rPr kumimoji="1" lang="en-US" altLang="ja-JP" sz="2400" dirty="0" smtClean="0"/>
                  <a:t>rank</a:t>
                </a:r>
                <a:r>
                  <a:rPr kumimoji="1" lang="ja-JP" altLang="en-US" sz="2400" dirty="0" smtClean="0"/>
                  <a:t>を増加させる，</a:t>
                </a:r>
                <a:endParaRPr kumimoji="1" lang="en-US" altLang="ja-JP" sz="2400" dirty="0" smtClean="0"/>
              </a:p>
              <a:p>
                <a:pPr marL="971550" lvl="1" indent="-5143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行列</a:t>
                </a:r>
                <a:r>
                  <a:rPr kumimoji="1" lang="ja-JP" altLang="en-US" sz="2400" dirty="0" smtClean="0"/>
                  <a:t>空間をブローアップ</a:t>
                </a:r>
                <a:r>
                  <a:rPr kumimoji="1" lang="en-US" altLang="ja-JP" sz="2400" dirty="0" smtClean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/>
                  <a:t>, </a:t>
                </a:r>
              </a:p>
              <a:p>
                <a:pPr marL="971550" lvl="1" indent="-5143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体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dirty="0" smtClean="0"/>
                  <a:t>も拡大するかも．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※</a:t>
                </a:r>
                <a:r>
                  <a:rPr kumimoji="1" lang="ja-JP" altLang="en-US" sz="2400" dirty="0"/>
                  <a:t> </a:t>
                </a:r>
                <a:r>
                  <a:rPr kumimoji="1" lang="ja-JP" altLang="en-US" sz="2400" dirty="0" smtClean="0"/>
                  <a:t>ビットサイズも考慮する必要あり．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6" y="1545391"/>
                <a:ext cx="7676269" cy="4581254"/>
              </a:xfrm>
              <a:prstGeom prst="rect">
                <a:avLst/>
              </a:prstGeom>
              <a:blipFill>
                <a:blip r:embed="rId3"/>
                <a:stretch>
                  <a:fillRect l="-1271" r="-318" b="-1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061506" y="3374353"/>
                <a:ext cx="227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∕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06" y="3374353"/>
                <a:ext cx="227626" cy="369332"/>
              </a:xfrm>
              <a:prstGeom prst="rect">
                <a:avLst/>
              </a:prstGeom>
              <a:blipFill>
                <a:blip r:embed="rId4"/>
                <a:stretch>
                  <a:fillRect l="-44737" r="-47368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2175319" y="6281067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難解</a:t>
            </a:r>
            <a:r>
              <a:rPr kumimoji="1" lang="ja-JP" altLang="en-US" sz="2400" dirty="0"/>
              <a:t>であり</a:t>
            </a:r>
            <a:r>
              <a:rPr kumimoji="1" lang="ja-JP" altLang="en-US" sz="2400" dirty="0" smtClean="0"/>
              <a:t>，これ以上立ち入らない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13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56087" y="361889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増加道アルゴリズムとの関係</a:t>
            </a:r>
            <a:endParaRPr kumimoji="1" lang="ja-JP" altLang="en-US" sz="2800" dirty="0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1905509" y="1571158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1905509" y="218061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1905509" y="2760608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1905509" y="3392496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353309" y="1571158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353309" y="218061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3353309" y="2760608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353309" y="3392496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4" idx="6"/>
            <a:endCxn id="9" idx="1"/>
          </p:cNvCxnSpPr>
          <p:nvPr/>
        </p:nvCxnSpPr>
        <p:spPr>
          <a:xfrm>
            <a:off x="2061663" y="1649235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5" idx="7"/>
            <a:endCxn id="8" idx="2"/>
          </p:cNvCxnSpPr>
          <p:nvPr/>
        </p:nvCxnSpPr>
        <p:spPr>
          <a:xfrm flipV="1">
            <a:off x="2038795" y="1649235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5" idx="6"/>
          </p:cNvCxnSpPr>
          <p:nvPr/>
        </p:nvCxnSpPr>
        <p:spPr>
          <a:xfrm>
            <a:off x="2061663" y="2258692"/>
            <a:ext cx="1314514" cy="53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6" idx="7"/>
            <a:endCxn id="9" idx="2"/>
          </p:cNvCxnSpPr>
          <p:nvPr/>
        </p:nvCxnSpPr>
        <p:spPr>
          <a:xfrm flipV="1">
            <a:off x="2038795" y="2258692"/>
            <a:ext cx="1314514" cy="524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7" idx="7"/>
            <a:endCxn id="8" idx="3"/>
          </p:cNvCxnSpPr>
          <p:nvPr/>
        </p:nvCxnSpPr>
        <p:spPr>
          <a:xfrm flipV="1">
            <a:off x="2038795" y="1704444"/>
            <a:ext cx="1337382" cy="171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5" idx="5"/>
            <a:endCxn id="11" idx="1"/>
          </p:cNvCxnSpPr>
          <p:nvPr/>
        </p:nvCxnSpPr>
        <p:spPr>
          <a:xfrm>
            <a:off x="2038795" y="2313901"/>
            <a:ext cx="1337382" cy="1101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11065" y="14255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11065" y="2031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11065" y="26374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9584" y="3285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33975" y="142553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1’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33975" y="203147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2’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33975" y="263741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3’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12494" y="328590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4’</a:t>
            </a:r>
            <a:endParaRPr kumimoji="1" lang="ja-JP" altLang="en-US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2050229" y="2243960"/>
            <a:ext cx="1314514" cy="5542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7" idx="7"/>
            <a:endCxn id="8" idx="3"/>
          </p:cNvCxnSpPr>
          <p:nvPr/>
        </p:nvCxnSpPr>
        <p:spPr>
          <a:xfrm flipV="1">
            <a:off x="2038795" y="1704444"/>
            <a:ext cx="1337382" cy="17109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054147" y="1653876"/>
            <a:ext cx="1319604" cy="53801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4366827" y="1436005"/>
                <a:ext cx="3995646" cy="503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 {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</m:nary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27" y="1436005"/>
                <a:ext cx="3995646" cy="503792"/>
              </a:xfrm>
              <a:prstGeom prst="rect">
                <a:avLst/>
              </a:prstGeom>
              <a:blipFill>
                <a:blip r:embed="rId2"/>
                <a:stretch>
                  <a:fillRect t="-119512" r="-305" b="-174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526621" y="2355987"/>
                <a:ext cx="2166491" cy="427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621" y="2355987"/>
                <a:ext cx="2166491" cy="427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 rot="16200000">
                <a:off x="4550332" y="1935527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50332" y="1935527"/>
                <a:ext cx="261290" cy="369332"/>
              </a:xfrm>
              <a:prstGeom prst="rect">
                <a:avLst/>
              </a:prstGeom>
              <a:blipFill>
                <a:blip r:embed="rId4"/>
                <a:stretch>
                  <a:fillRect t="-20930" r="-3333" b="-20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/>
          <p:cNvSpPr/>
          <p:nvPr/>
        </p:nvSpPr>
        <p:spPr>
          <a:xfrm>
            <a:off x="6979333" y="2400803"/>
            <a:ext cx="1624315" cy="150069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74431" y="23496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71215" y="27240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71215" y="3142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671215" y="3544774"/>
            <a:ext cx="26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057761" y="203147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1’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12604" y="201881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2’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924128" y="201881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3’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35653" y="201881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4’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19798" y="23850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917657" y="27240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079771" y="3544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2056692" y="2861116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2632871" y="4097138"/>
                <a:ext cx="2371995" cy="40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000">
                                  <a:latin typeface="Cambria Math" panose="02040503050406030204" pitchFamily="18" charset="0"/>
                                </a:rPr>
                                <m:t>ker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fName>
                        <m:e>
                          <m:acc>
                            <m:accPr>
                              <m:chr m:val="̃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func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4′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871" y="4097138"/>
                <a:ext cx="2371995" cy="406458"/>
              </a:xfrm>
              <a:prstGeom prst="rect">
                <a:avLst/>
              </a:prstGeom>
              <a:blipFill>
                <a:blip r:embed="rId5"/>
                <a:stretch>
                  <a:fillRect t="-7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正方形/長方形 47"/>
          <p:cNvSpPr/>
          <p:nvPr/>
        </p:nvSpPr>
        <p:spPr>
          <a:xfrm>
            <a:off x="3245717" y="3221750"/>
            <a:ext cx="573152" cy="43022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1589584" y="1959500"/>
            <a:ext cx="573405" cy="51154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2659003" y="4539982"/>
                <a:ext cx="12859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003" y="4539982"/>
                <a:ext cx="1285928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2659003" y="4997986"/>
                <a:ext cx="2126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3′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003" y="4997986"/>
                <a:ext cx="21268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/>
          <p:cNvSpPr/>
          <p:nvPr/>
        </p:nvSpPr>
        <p:spPr>
          <a:xfrm>
            <a:off x="3240775" y="2692542"/>
            <a:ext cx="583037" cy="9594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1589584" y="3220945"/>
            <a:ext cx="573405" cy="51154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/>
              <p:cNvSpPr/>
              <p:nvPr/>
            </p:nvSpPr>
            <p:spPr>
              <a:xfrm>
                <a:off x="2659003" y="5524549"/>
                <a:ext cx="2102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003" y="5524549"/>
                <a:ext cx="210262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正方形/長方形 55"/>
          <p:cNvSpPr/>
          <p:nvPr/>
        </p:nvSpPr>
        <p:spPr>
          <a:xfrm>
            <a:off x="3237126" y="1427899"/>
            <a:ext cx="573152" cy="43022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/>
              <p:cNvSpPr/>
              <p:nvPr/>
            </p:nvSpPr>
            <p:spPr>
              <a:xfrm>
                <a:off x="2697737" y="6051112"/>
                <a:ext cx="2997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1′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3′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7" name="正方形/長方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37" y="6051112"/>
                <a:ext cx="2997424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5004866" y="5524549"/>
                <a:ext cx="8504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866" y="5524549"/>
                <a:ext cx="85042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5512707" y="6051112"/>
                <a:ext cx="789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707" y="6051112"/>
                <a:ext cx="78996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5840704" y="5537106"/>
                <a:ext cx="993221" cy="375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kumimoji="1" lang="ja-JP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04" y="5537106"/>
                <a:ext cx="993221" cy="375039"/>
              </a:xfrm>
              <a:prstGeom prst="rect">
                <a:avLst/>
              </a:prstGeom>
              <a:blipFill>
                <a:blip r:embed="rId12"/>
                <a:stretch>
                  <a:fillRect t="-4839" r="-18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 animBg="1"/>
      <p:bldP spid="57" grpId="0"/>
      <p:bldP spid="58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81830" y="750087"/>
                <a:ext cx="8678401" cy="5512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この場合，マッチングに対応する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で</m:t>
                    </m:r>
                  </m:oMath>
                </a14:m>
                <a:r>
                  <a:rPr kumimoji="1" lang="ja-JP" altLang="en-US" sz="2000" dirty="0" smtClean="0"/>
                  <a:t>増加道探索に一致する．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 smtClean="0"/>
                  <a:t>　　　　　　　　　　　　</a:t>
                </a:r>
                <a:r>
                  <a:rPr kumimoji="1" lang="ja-JP" altLang="en-US" dirty="0" smtClean="0"/>
                  <a:t>（一般の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ja-JP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ja-JP" altLang="en-US" dirty="0" smtClean="0"/>
                  <a:t>では，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はぐちゃぐちゃ）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endParaRPr kumimoji="1" lang="en-US" altLang="ja-JP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ja-JP" altLang="en-US" sz="2000" i="1" dirty="0">
                        <a:latin typeface="Cambria Math" panose="02040503050406030204" pitchFamily="18" charset="0"/>
                      </a:rPr>
                      <m:t>さらに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なら</m:t>
                    </m:r>
                  </m:oMath>
                </a14:m>
                <a:r>
                  <a:rPr kumimoji="1" lang="ja-JP" altLang="en-US" sz="2000" dirty="0" err="1" smtClean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ja-JP" altLang="en-US" sz="2000" dirty="0" smtClean="0"/>
                  <a:t>の更新して</a:t>
                </a:r>
                <a:r>
                  <a:rPr kumimoji="1" lang="en-US" altLang="ja-JP" sz="2000" dirty="0" smtClean="0"/>
                  <a:t>rank</a:t>
                </a:r>
                <a:r>
                  <a:rPr kumimoji="1" lang="ja-JP" altLang="en-US" sz="2000" dirty="0" smtClean="0"/>
                  <a:t>増加 </a:t>
                </a:r>
                <a:r>
                  <a:rPr kumimoji="1" lang="en-US" altLang="ja-JP" sz="2000" dirty="0" smtClean="0"/>
                  <a:t>i.e.,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kumimoji="1" lang="el-GR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ja-JP" sz="20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 </a:t>
                </a:r>
                <a:r>
                  <a:rPr kumimoji="1" lang="en-US" altLang="ja-JP" sz="2000" dirty="0" smtClean="0"/>
                  <a:t>    </a:t>
                </a:r>
                <a:r>
                  <a:rPr kumimoji="1" lang="ja-JP" altLang="en-US" sz="2000" dirty="0" smtClean="0"/>
                  <a:t>よって増加道アルゴリズムが実現できる．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/>
                  <a:t> </a:t>
                </a:r>
                <a:r>
                  <a:rPr kumimoji="1" lang="en-US" altLang="ja-JP" sz="2000" dirty="0" smtClean="0"/>
                  <a:t>    </a:t>
                </a:r>
                <a:r>
                  <a:rPr kumimoji="1" lang="ja-JP" altLang="en-US" sz="2000" dirty="0" smtClean="0"/>
                  <a:t>　　　</a:t>
                </a:r>
                <a:r>
                  <a:rPr kumimoji="1" lang="en-US" altLang="ja-JP" sz="2000" dirty="0" smtClean="0"/>
                  <a:t> </a:t>
                </a:r>
                <a:r>
                  <a:rPr kumimoji="1" lang="ja-JP" altLang="en-US" sz="2000" dirty="0" smtClean="0"/>
                  <a:t>　　</a:t>
                </a:r>
                <a:r>
                  <a:rPr kumimoji="1" lang="ja-JP" altLang="en-US" dirty="0" smtClean="0"/>
                  <a:t>（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であって</m:t>
                    </m:r>
                  </m:oMath>
                </a14:m>
                <a:r>
                  <a:rPr kumimoji="1" lang="ja-JP" altLang="en-US" dirty="0" smtClean="0"/>
                  <a:t>も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ja-JP" altLang="en-US" dirty="0"/>
                  <a:t>の</a:t>
                </a:r>
                <a:r>
                  <a:rPr kumimoji="1" lang="ja-JP" altLang="en-US" dirty="0" smtClean="0"/>
                  <a:t>更新は</a:t>
                </a:r>
                <a:r>
                  <a:rPr kumimoji="1" lang="ja-JP" altLang="en-US" dirty="0"/>
                  <a:t>一般</a:t>
                </a:r>
                <a:r>
                  <a:rPr kumimoji="1" lang="ja-JP" altLang="en-US" dirty="0" smtClean="0"/>
                  <a:t>に容易でない）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endParaRPr kumimoji="1" lang="en-US" altLang="ja-JP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線形マトロイド交差のときは，</a:t>
                </a:r>
                <a:r>
                  <a:rPr kumimoji="1" lang="en-US" altLang="ja-JP" sz="2000" dirty="0" smtClean="0"/>
                  <a:t>Edmonds</a:t>
                </a:r>
                <a:r>
                  <a:rPr kumimoji="1" lang="ja-JP" altLang="en-US" sz="2000" dirty="0" smtClean="0"/>
                  <a:t>のアルゴリズムを実現できる．</a:t>
                </a:r>
                <a:endParaRPr kumimoji="1" lang="en-US" altLang="ja-JP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 smtClean="0"/>
                  <a:t>　　　　　　　　　　　　　               　</a:t>
                </a:r>
                <a:r>
                  <a:rPr kumimoji="1" lang="ja-JP" altLang="en-US" dirty="0" smtClean="0"/>
                  <a:t>（石川巧，卒業論文</a:t>
                </a:r>
                <a:r>
                  <a:rPr kumimoji="1" lang="en-US" altLang="ja-JP" dirty="0" smtClean="0"/>
                  <a:t>2018</a:t>
                </a:r>
                <a:r>
                  <a:rPr kumimoji="1" lang="ja-JP" altLang="en-US" dirty="0" smtClean="0"/>
                  <a:t>）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endParaRPr kumimoji="1" lang="en-US" altLang="ja-JP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Wong sequence</a:t>
                </a:r>
                <a:r>
                  <a:rPr kumimoji="1" lang="ja-JP" altLang="en-US" sz="2000" dirty="0" smtClean="0"/>
                  <a:t>の考え方は増加道タイプのアルゴリズムの設計の指針と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/>
                  <a:t>　</a:t>
                </a:r>
                <a:r>
                  <a:rPr kumimoji="1" lang="ja-JP" altLang="en-US" sz="2000" dirty="0" smtClean="0"/>
                  <a:t>統一的理解につながるかもしれない．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30" y="750087"/>
                <a:ext cx="8678401" cy="5512919"/>
              </a:xfrm>
              <a:prstGeom prst="rect">
                <a:avLst/>
              </a:prstGeom>
              <a:blipFill>
                <a:blip r:embed="rId2"/>
                <a:stretch>
                  <a:fillRect l="-632" b="-3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884004" y="2185634"/>
                <a:ext cx="227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∕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004" y="2185634"/>
                <a:ext cx="227626" cy="369332"/>
              </a:xfrm>
              <a:prstGeom prst="rect">
                <a:avLst/>
              </a:prstGeom>
              <a:blipFill>
                <a:blip r:embed="rId3"/>
                <a:stretch>
                  <a:fillRect l="-45946" r="-513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2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5248" y="371138"/>
            <a:ext cx="285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２</a:t>
            </a:r>
            <a:r>
              <a:rPr kumimoji="1" lang="en-US" altLang="ja-JP" sz="2800" dirty="0" smtClean="0"/>
              <a:t>x</a:t>
            </a:r>
            <a:r>
              <a:rPr kumimoji="1" lang="ja-JP" altLang="en-US" sz="2800" dirty="0" smtClean="0"/>
              <a:t>２型分割行列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332849" y="1135508"/>
                <a:ext cx="6153801" cy="164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kumimoji="1"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kumimoji="1"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849" y="1135508"/>
                <a:ext cx="6153801" cy="16424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491318" y="3012142"/>
                <a:ext cx="3292248" cy="566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/>
                  <a:t>ここで，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18" y="3012142"/>
                <a:ext cx="3292248" cy="566565"/>
              </a:xfrm>
              <a:prstGeom prst="rect">
                <a:avLst/>
              </a:prstGeom>
              <a:blipFill>
                <a:blip r:embed="rId3"/>
                <a:stretch>
                  <a:fillRect l="-3889" t="-6452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13393" y="3975754"/>
                <a:ext cx="7670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ja-JP" altLang="en-US" sz="2800" dirty="0" smtClean="0"/>
                  <a:t>     </a:t>
                </a:r>
                <a:r>
                  <a:rPr kumimoji="1" lang="en-US" altLang="ja-JP" sz="2000" dirty="0" smtClean="0"/>
                  <a:t>(Iwata, </a:t>
                </a:r>
                <a:r>
                  <a:rPr kumimoji="1" lang="en-US" altLang="ja-JP" sz="2000" dirty="0" err="1" smtClean="0"/>
                  <a:t>Murota</a:t>
                </a:r>
                <a:r>
                  <a:rPr kumimoji="1" lang="en-US" altLang="ja-JP" sz="2000" dirty="0" smtClean="0"/>
                  <a:t> </a:t>
                </a:r>
                <a:r>
                  <a:rPr kumimoji="1" lang="en-US" altLang="ja-JP" sz="2000" dirty="0" smtClean="0"/>
                  <a:t>1995</a:t>
                </a:r>
                <a:r>
                  <a:rPr kumimoji="1" lang="ja-JP" altLang="en-US" sz="2000" dirty="0" smtClean="0"/>
                  <a:t>の結果より</a:t>
                </a:r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93" y="3975754"/>
                <a:ext cx="7670882" cy="523220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21746" y="5158292"/>
            <a:ext cx="8364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Hirai-</a:t>
            </a:r>
            <a:r>
              <a:rPr kumimoji="1" lang="en-US" altLang="ja-JP" sz="2400" dirty="0" err="1" smtClean="0"/>
              <a:t>Iwamasa</a:t>
            </a:r>
            <a:r>
              <a:rPr kumimoji="1" lang="en-US" altLang="ja-JP" sz="2400" dirty="0" smtClean="0"/>
              <a:t> (</a:t>
            </a:r>
            <a:r>
              <a:rPr kumimoji="1" lang="ja-JP" altLang="en-US" sz="2400" dirty="0" smtClean="0"/>
              <a:t>準備中</a:t>
            </a:r>
            <a:r>
              <a:rPr kumimoji="1" lang="en-US" altLang="ja-JP" sz="2400" dirty="0" smtClean="0"/>
              <a:t>): Wong sequence</a:t>
            </a:r>
            <a:r>
              <a:rPr kumimoji="1" lang="ja-JP" altLang="en-US" sz="2400" dirty="0" smtClean="0"/>
              <a:t>のアイデアに基づいた</a:t>
            </a:r>
            <a:endParaRPr kumimoji="1"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　　　　組合せ的多項式時間アルゴリズム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93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50811" y="602428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part I </a:t>
            </a:r>
            <a:r>
              <a:rPr kumimoji="1" lang="ja-JP" altLang="en-US" sz="3600" dirty="0" smtClean="0"/>
              <a:t>まとめ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2892" y="1635163"/>
            <a:ext cx="757245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２部マッチングの拡張としての</a:t>
            </a:r>
            <a:r>
              <a:rPr kumimoji="1" lang="en-US" altLang="ja-JP" sz="2800" dirty="0" smtClean="0"/>
              <a:t>Edmonds</a:t>
            </a:r>
            <a:r>
              <a:rPr kumimoji="1" lang="ja-JP" altLang="en-US" sz="2800" dirty="0" smtClean="0"/>
              <a:t>問題</a:t>
            </a:r>
            <a:endParaRPr kumimoji="1" lang="en-US" altLang="ja-JP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非可換</a:t>
            </a:r>
            <a:r>
              <a:rPr kumimoji="1" lang="en-US" altLang="ja-JP" sz="2800" dirty="0"/>
              <a:t>Edmonds</a:t>
            </a:r>
            <a:r>
              <a:rPr kumimoji="1" lang="ja-JP" altLang="en-US" sz="2800" dirty="0" smtClean="0"/>
              <a:t>問題</a:t>
            </a:r>
            <a:endParaRPr kumimoji="1" lang="en-US" altLang="ja-JP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非可換</a:t>
            </a:r>
            <a:r>
              <a:rPr kumimoji="1" lang="ja-JP" altLang="en-US" sz="2800" dirty="0"/>
              <a:t>ランク</a:t>
            </a:r>
            <a:endParaRPr kumimoji="1" lang="en-US" altLang="ja-JP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Fortin-</a:t>
            </a:r>
            <a:r>
              <a:rPr kumimoji="1" lang="en-US" altLang="ja-JP" sz="2800" dirty="0" err="1" smtClean="0"/>
              <a:t>Reutenauer</a:t>
            </a:r>
            <a:r>
              <a:rPr kumimoji="1" lang="ja-JP" altLang="en-US" sz="2800" dirty="0" smtClean="0"/>
              <a:t>の</a:t>
            </a:r>
            <a:r>
              <a:rPr kumimoji="1" lang="ja-JP" altLang="en-US" sz="2800" dirty="0"/>
              <a:t>定理</a:t>
            </a:r>
            <a:endParaRPr kumimoji="1" lang="en-US" altLang="ja-JP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IQS</a:t>
            </a:r>
            <a:r>
              <a:rPr kumimoji="1" lang="ja-JP" altLang="en-US" sz="2800" dirty="0" smtClean="0"/>
              <a:t>アルゴリズムと</a:t>
            </a:r>
            <a:r>
              <a:rPr kumimoji="1" lang="en-US" altLang="ja-JP" sz="2800" dirty="0" smtClean="0"/>
              <a:t>Wong sequence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18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92299" y="462455"/>
            <a:ext cx="5442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代数的組合せ最適化 </a:t>
            </a:r>
            <a:r>
              <a:rPr kumimoji="1" lang="en-US" altLang="ja-JP" sz="3600" dirty="0" smtClean="0"/>
              <a:t>part I</a:t>
            </a:r>
          </a:p>
          <a:p>
            <a:pPr algn="ctr"/>
            <a:r>
              <a:rPr kumimoji="1" lang="ja-JP" altLang="en-US" sz="2800" dirty="0" smtClean="0"/>
              <a:t> 非可換</a:t>
            </a:r>
            <a:r>
              <a:rPr kumimoji="1" lang="en-US" altLang="ja-JP" sz="2800" dirty="0" smtClean="0"/>
              <a:t>Edmonds</a:t>
            </a:r>
            <a:r>
              <a:rPr kumimoji="1" lang="ja-JP" altLang="en-US" sz="2800" dirty="0" smtClean="0"/>
              <a:t>問題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4303" y="1634358"/>
            <a:ext cx="60708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導入：２部マッチング，行列式，ランク</a:t>
            </a:r>
            <a:endParaRPr kumimoji="1" lang="en-US" altLang="ja-JP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400" dirty="0" smtClean="0"/>
              <a:t> Edmonds </a:t>
            </a:r>
            <a:r>
              <a:rPr kumimoji="1" lang="ja-JP" altLang="en-US" sz="2400" dirty="0" smtClean="0"/>
              <a:t>問題</a:t>
            </a:r>
            <a:endParaRPr kumimoji="1" lang="en-US" altLang="ja-JP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非可換</a:t>
            </a:r>
            <a:r>
              <a:rPr kumimoji="1" lang="en-US" altLang="ja-JP" sz="2400" dirty="0" smtClean="0"/>
              <a:t>Edmonds</a:t>
            </a:r>
            <a:r>
              <a:rPr kumimoji="1" lang="ja-JP" altLang="en-US" sz="2400" dirty="0" smtClean="0"/>
              <a:t>問題</a:t>
            </a:r>
            <a:endParaRPr kumimoji="1" lang="en-US" altLang="ja-JP" sz="24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非可換ランク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nc</a:t>
            </a:r>
            <a:r>
              <a:rPr kumimoji="1" lang="en-US" altLang="ja-JP" sz="2400" dirty="0" smtClean="0"/>
              <a:t>-rank)</a:t>
            </a:r>
            <a:endParaRPr kumimoji="1" lang="en-US" altLang="ja-JP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Fortin-</a:t>
            </a:r>
            <a:r>
              <a:rPr kumimoji="1" lang="en-US" altLang="ja-JP" sz="2400" dirty="0" err="1" smtClean="0"/>
              <a:t>Reutenauer</a:t>
            </a:r>
            <a:r>
              <a:rPr kumimoji="1" lang="ja-JP" altLang="en-US" sz="2400" dirty="0" smtClean="0"/>
              <a:t>の定理，</a:t>
            </a:r>
            <a:r>
              <a:rPr kumimoji="1" lang="en-US" altLang="ja-JP" sz="2400" dirty="0" smtClean="0"/>
              <a:t>MVSP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Wong sequence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6085" y="478699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導入：２部マッチング</a:t>
            </a:r>
            <a:r>
              <a:rPr kumimoji="1" lang="ja-JP" altLang="en-US" sz="2800" dirty="0"/>
              <a:t>，</a:t>
            </a:r>
            <a:r>
              <a:rPr kumimoji="1" lang="ja-JP" altLang="en-US" sz="2800" dirty="0" smtClean="0"/>
              <a:t>行列式，ランク</a:t>
            </a:r>
            <a:endParaRPr kumimoji="1" lang="ja-JP" altLang="en-US" sz="2800" dirty="0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3228700" y="1468960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3228700" y="2078417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3228700" y="2658410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228700" y="3290298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4676500" y="1468960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4676500" y="2078417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4676500" y="2658410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4676500" y="3290298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5" idx="6"/>
            <a:endCxn id="10" idx="1"/>
          </p:cNvCxnSpPr>
          <p:nvPr/>
        </p:nvCxnSpPr>
        <p:spPr>
          <a:xfrm>
            <a:off x="3384854" y="1547037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" idx="7"/>
            <a:endCxn id="9" idx="2"/>
          </p:cNvCxnSpPr>
          <p:nvPr/>
        </p:nvCxnSpPr>
        <p:spPr>
          <a:xfrm flipV="1">
            <a:off x="3361986" y="1547037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6" idx="6"/>
          </p:cNvCxnSpPr>
          <p:nvPr/>
        </p:nvCxnSpPr>
        <p:spPr>
          <a:xfrm>
            <a:off x="3384854" y="2156494"/>
            <a:ext cx="1314514" cy="53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7" idx="7"/>
            <a:endCxn id="10" idx="2"/>
          </p:cNvCxnSpPr>
          <p:nvPr/>
        </p:nvCxnSpPr>
        <p:spPr>
          <a:xfrm flipV="1">
            <a:off x="3361986" y="2156494"/>
            <a:ext cx="1314514" cy="524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8" idx="7"/>
            <a:endCxn id="9" idx="3"/>
          </p:cNvCxnSpPr>
          <p:nvPr/>
        </p:nvCxnSpPr>
        <p:spPr>
          <a:xfrm flipV="1">
            <a:off x="3361986" y="1602246"/>
            <a:ext cx="1337382" cy="171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5"/>
            <a:endCxn id="12" idx="1"/>
          </p:cNvCxnSpPr>
          <p:nvPr/>
        </p:nvCxnSpPr>
        <p:spPr>
          <a:xfrm>
            <a:off x="3361986" y="2211703"/>
            <a:ext cx="1337382" cy="1101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842814" y="13233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42814" y="1929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42814" y="253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21333" y="31837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57166" y="13233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57166" y="1929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57166" y="253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35685" y="31837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203925" y="3597023"/>
                <a:ext cx="1804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25" y="3597023"/>
                <a:ext cx="1804084" cy="369332"/>
              </a:xfrm>
              <a:prstGeom prst="rect">
                <a:avLst/>
              </a:prstGeom>
              <a:blipFill>
                <a:blip r:embed="rId2"/>
                <a:stretch>
                  <a:fillRect l="-3716" r="-5405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>
          <a:xfrm>
            <a:off x="3373420" y="2141762"/>
            <a:ext cx="1314514" cy="5542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7"/>
            <a:endCxn id="9" idx="3"/>
          </p:cNvCxnSpPr>
          <p:nvPr/>
        </p:nvCxnSpPr>
        <p:spPr>
          <a:xfrm flipV="1">
            <a:off x="3361986" y="1602246"/>
            <a:ext cx="1337382" cy="17109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377338" y="1551678"/>
            <a:ext cx="1319604" cy="53801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054354" y="4187055"/>
            <a:ext cx="682611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最大マッチング問題：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最大サイズ（枝数）のマッチングを求めよ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54354" y="5593801"/>
            <a:ext cx="7244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最大最小定理（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K</a:t>
            </a:r>
            <a:r>
              <a:rPr kumimoji="1" lang="en-US" altLang="ja-JP" sz="2400" dirty="0" err="1">
                <a:cs typeface="Calibri" panose="020F0502020204030204" pitchFamily="34" charset="0"/>
              </a:rPr>
              <a:t>ö</a:t>
            </a:r>
            <a:r>
              <a:rPr kumimoji="1" lang="en-US" altLang="ja-JP" sz="2400" dirty="0" err="1"/>
              <a:t>nig-Egerv</a:t>
            </a:r>
            <a:r>
              <a:rPr kumimoji="1" lang="en-US" altLang="ja-JP" sz="2400" dirty="0" err="1">
                <a:cs typeface="Calibri" panose="020F0502020204030204" pitchFamily="34" charset="0"/>
              </a:rPr>
              <a:t>á</a:t>
            </a:r>
            <a:r>
              <a:rPr kumimoji="1" lang="en-US" altLang="ja-JP" sz="2400" dirty="0" err="1"/>
              <a:t>ry</a:t>
            </a: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, Hall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多項式</a:t>
            </a:r>
            <a:r>
              <a:rPr kumimoji="1" lang="ja-JP" altLang="en-US" sz="2400" dirty="0" smtClean="0"/>
              <a:t>時間アルゴリズム（増加道アルゴリズム）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3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92515" y="351748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最大マッチング問題の線形代数的解釈</a:t>
            </a:r>
            <a:endParaRPr kumimoji="1" lang="ja-JP" altLang="en-US" sz="3200" dirty="0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1618217" y="158537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1618217" y="2194831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1618217" y="277482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1618217" y="340671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066017" y="158537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3066017" y="2194831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066017" y="277482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3066017" y="340671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5" idx="6"/>
            <a:endCxn id="10" idx="1"/>
          </p:cNvCxnSpPr>
          <p:nvPr/>
        </p:nvCxnSpPr>
        <p:spPr>
          <a:xfrm>
            <a:off x="1774371" y="1663451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" idx="7"/>
            <a:endCxn id="9" idx="2"/>
          </p:cNvCxnSpPr>
          <p:nvPr/>
        </p:nvCxnSpPr>
        <p:spPr>
          <a:xfrm flipV="1">
            <a:off x="1751503" y="1663451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6" idx="6"/>
          </p:cNvCxnSpPr>
          <p:nvPr/>
        </p:nvCxnSpPr>
        <p:spPr>
          <a:xfrm>
            <a:off x="1774371" y="2272908"/>
            <a:ext cx="1314514" cy="53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7" idx="7"/>
            <a:endCxn id="10" idx="2"/>
          </p:cNvCxnSpPr>
          <p:nvPr/>
        </p:nvCxnSpPr>
        <p:spPr>
          <a:xfrm flipV="1">
            <a:off x="1751503" y="2272908"/>
            <a:ext cx="1314514" cy="524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8" idx="7"/>
            <a:endCxn id="9" idx="3"/>
          </p:cNvCxnSpPr>
          <p:nvPr/>
        </p:nvCxnSpPr>
        <p:spPr>
          <a:xfrm flipV="1">
            <a:off x="1751503" y="1718660"/>
            <a:ext cx="1337382" cy="171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6" idx="5"/>
            <a:endCxn id="12" idx="1"/>
          </p:cNvCxnSpPr>
          <p:nvPr/>
        </p:nvCxnSpPr>
        <p:spPr>
          <a:xfrm>
            <a:off x="1751503" y="2328117"/>
            <a:ext cx="1337382" cy="1101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232331" y="1439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32331" y="204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32331" y="2651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10850" y="3300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46683" y="1439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46683" y="204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46683" y="2651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25202" y="3300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208733" y="1663451"/>
                <a:ext cx="3183692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733" y="1663451"/>
                <a:ext cx="3183692" cy="1753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5026124" y="1670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01733" y="2499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23631" y="2903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10656" y="2096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16354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09058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001844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699923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1534017" y="3737962"/>
                <a:ext cx="1804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17" y="3737962"/>
                <a:ext cx="1804084" cy="369332"/>
              </a:xfrm>
              <a:prstGeom prst="rect">
                <a:avLst/>
              </a:prstGeom>
              <a:blipFill>
                <a:blip r:embed="rId3"/>
                <a:stretch>
                  <a:fillRect l="-3716" r="-5405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498430" y="3611320"/>
                <a:ext cx="2416752" cy="72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30" y="3611320"/>
                <a:ext cx="2416752" cy="72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1696294" y="4988175"/>
                <a:ext cx="5900310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0" dirty="0" err="1" smtClean="0"/>
                  <a:t>Lem</a:t>
                </a:r>
                <a:r>
                  <a:rPr lang="en-US" altLang="ja-JP" sz="2800" b="0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ja-JP" altLang="en-US" sz="2800" b="0" dirty="0" smtClean="0"/>
                  <a:t>の最大マッチング数</a:t>
                </a:r>
                <a:r>
                  <a:rPr lang="en-US" altLang="ja-JP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80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94" y="4988175"/>
                <a:ext cx="5900310" cy="523220"/>
              </a:xfrm>
              <a:prstGeom prst="rect">
                <a:avLst/>
              </a:prstGeom>
              <a:blipFill>
                <a:blip r:embed="rId5"/>
                <a:stretch>
                  <a:fillRect l="-2066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5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33082" y="24339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ランクの復習＋証明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61563" y="940191"/>
                <a:ext cx="2971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行列</m:t>
                    </m:r>
                  </m:oMath>
                </a14:m>
                <a:r>
                  <a:rPr kumimoji="1" lang="ja-JP" altLang="en-US" sz="2400" dirty="0" err="1" smtClean="0"/>
                  <a:t>，</a:t>
                </a:r>
                <a:r>
                  <a:rPr kumimoji="1" lang="ja-JP" altLang="en-US" sz="2400" dirty="0" smtClean="0"/>
                  <a:t>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dirty="0" smtClean="0"/>
                  <a:t>上</a:t>
                </a:r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63" y="940191"/>
                <a:ext cx="2971198" cy="369332"/>
              </a:xfrm>
              <a:prstGeom prst="rect">
                <a:avLst/>
              </a:prstGeom>
              <a:blipFill>
                <a:blip r:embed="rId2"/>
                <a:stretch>
                  <a:fillRect l="-3484" t="-22951" r="-2869" b="-508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982824" y="1252020"/>
                <a:ext cx="7020768" cy="2318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lang="en-US" altLang="ja-JP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dirty="0" smtClean="0"/>
                  <a:t>上</a:t>
                </a:r>
                <a:r>
                  <a:rPr lang="ja-JP" altLang="en-US" sz="2400" dirty="0"/>
                  <a:t>線形</a:t>
                </a:r>
                <a:r>
                  <a:rPr lang="ja-JP" altLang="en-US" sz="2400" dirty="0" smtClean="0"/>
                  <a:t>独立な列（行）の最大数</a:t>
                </a:r>
                <a:endParaRPr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400" b="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正則部分行列}</m:t>
                    </m:r>
                  </m:oMath>
                </a14:m>
                <a:r>
                  <a:rPr lang="en-US" altLang="ja-JP" sz="2400" b="0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/>
                  <a:t>　　  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部分行列</m:t>
                    </m:r>
                    <m:sSup>
                      <m:s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′≠0}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24" y="1252020"/>
                <a:ext cx="7020768" cy="2318905"/>
              </a:xfrm>
              <a:prstGeom prst="rect">
                <a:avLst/>
              </a:prstGeom>
              <a:blipFill>
                <a:blip r:embed="rId3"/>
                <a:stretch>
                  <a:fillRect l="-2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677917" y="3975537"/>
            <a:ext cx="7442013" cy="2710894"/>
            <a:chOff x="677917" y="3975537"/>
            <a:chExt cx="7442013" cy="2710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677917" y="3975537"/>
                  <a:ext cx="56381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400" b="0" dirty="0" smtClean="0"/>
                    <a:t> </a:t>
                  </a:r>
                  <a:r>
                    <a:rPr kumimoji="1" lang="en-US" altLang="ja-JP" sz="2400" dirty="0"/>
                    <a:t>(</a:t>
                  </a:r>
                  <a:r>
                    <a:rPr kumimoji="1" lang="en-US" altLang="ja-JP" sz="2400" b="0" dirty="0" err="1" smtClean="0"/>
                    <a:t>Lem</a:t>
                  </a:r>
                  <a:r>
                    <a:rPr kumimoji="1" lang="ja-JP" altLang="en-US" sz="2400" b="0" dirty="0" smtClean="0"/>
                    <a:t>の証明</a:t>
                  </a:r>
                  <a:r>
                    <a:rPr kumimoji="1" lang="en-US" altLang="ja-JP" sz="2400" b="0" dirty="0" smtClean="0"/>
                    <a:t>) 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17" y="3975537"/>
                  <a:ext cx="563814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054" t="-26230" r="-324" b="-491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178093" y="4610380"/>
                  <a:ext cx="6941837" cy="7866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ja-JP" altLang="en-US" sz="20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ja-JP" alt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=1,…,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ja-JP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kumimoji="1" lang="en-US" altLang="ja-JP" sz="200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=1,…,</m:t>
                                </m:r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ja-JP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093" y="4610380"/>
                  <a:ext cx="6941837" cy="7866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1744266" y="5562376"/>
                  <a:ext cx="4484176" cy="8910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kumimoji="1" lang="en-US" altLang="ja-JP" sz="200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1" lang="en-US" altLang="ja-JP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1" lang="en-US" altLang="ja-JP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1" lang="en-US" altLang="ja-JP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exists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=0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1" lang="en-US" altLang="ja-JP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1" lang="en-US" altLang="ja-JP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266" y="5562376"/>
                  <a:ext cx="4484176" cy="8910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テキスト ボックス 7"/>
            <p:cNvSpPr txBox="1"/>
            <p:nvPr/>
          </p:nvSpPr>
          <p:spPr>
            <a:xfrm>
              <a:off x="1635749" y="6378654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完全</a:t>
              </a:r>
              <a:r>
                <a:rPr kumimoji="1" lang="ja-JP" altLang="en-US" sz="1400" dirty="0"/>
                <a:t>マッチング</a:t>
              </a:r>
            </a:p>
          </p:txBody>
        </p:sp>
      </p:grp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0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42895" y="415158"/>
            <a:ext cx="295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Edmonds</a:t>
            </a:r>
            <a:r>
              <a:rPr kumimoji="1" lang="ja-JP" altLang="en-US" sz="3600" dirty="0"/>
              <a:t>問題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54263" y="593834"/>
            <a:ext cx="163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Edmonds 1967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374374" y="1363717"/>
                <a:ext cx="6565900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3200" b="0" dirty="0" smtClean="0">
                    <a:latin typeface="Cambria Math" panose="02040503050406030204" pitchFamily="18" charset="0"/>
                  </a:rPr>
                  <a:t>変数付き行列</a:t>
                </a:r>
                <a:endParaRPr kumimoji="1" lang="en-US" altLang="ja-JP" sz="32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ja-JP" sz="32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3200" dirty="0"/>
                  <a:t>のランクは効率的に計算できるか？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374" y="1363717"/>
                <a:ext cx="6565900" cy="2215991"/>
              </a:xfrm>
              <a:prstGeom prst="rect">
                <a:avLst/>
              </a:prstGeom>
              <a:blipFill>
                <a:blip r:embed="rId2"/>
                <a:stretch>
                  <a:fillRect l="-3711" r="-3061" b="-7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421646" y="3925364"/>
                <a:ext cx="4353564" cy="1665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変数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行列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ja-JP" altLang="en-US" sz="2400" dirty="0"/>
                  <a:t>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en-US" altLang="ja-JP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多項式環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646" y="3925364"/>
                <a:ext cx="4353564" cy="1665264"/>
              </a:xfrm>
              <a:prstGeom prst="rect">
                <a:avLst/>
              </a:prstGeom>
              <a:blipFill>
                <a:blip r:embed="rId3"/>
                <a:stretch>
                  <a:fillRect r="-2521" b="-7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969584" y="5987019"/>
                <a:ext cx="3709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有理関数体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4" y="5987019"/>
                <a:ext cx="3709670" cy="369332"/>
              </a:xfrm>
              <a:prstGeom prst="rect">
                <a:avLst/>
              </a:prstGeom>
              <a:blipFill>
                <a:blip r:embed="rId4"/>
                <a:stretch>
                  <a:fillRect l="-2299" t="-11475" r="-2463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 rot="5400000">
                <a:off x="4805343" y="5505098"/>
                <a:ext cx="5613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05343" y="5505098"/>
                <a:ext cx="5613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0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85728" y="741331"/>
                <a:ext cx="8254183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２部マッチング問題の代数的拡張</a:t>
                </a:r>
                <a:endParaRPr kumimoji="1" lang="en-US" altLang="ja-JP" sz="2400" dirty="0" smtClean="0"/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いくつかの重要な</a:t>
                </a:r>
                <a:r>
                  <a:rPr kumimoji="1" lang="en-US" altLang="ja-JP" sz="2400" dirty="0" smtClean="0"/>
                  <a:t>P</a:t>
                </a:r>
                <a:r>
                  <a:rPr kumimoji="1" lang="ja-JP" altLang="en-US" sz="2400" dirty="0" smtClean="0"/>
                  <a:t>に属する組合せ最適化問題を含む</a:t>
                </a:r>
                <a:endParaRPr kumimoji="1" lang="en-US" altLang="ja-JP" sz="2400" dirty="0" smtClean="0"/>
              </a:p>
              <a:p>
                <a:pPr lvl="1"/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変数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に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dirty="0" smtClean="0"/>
                  <a:t>の値を代入すると</a:t>
                </a:r>
                <a:r>
                  <a:rPr kumimoji="1" lang="en-US" altLang="ja-JP" sz="2400" dirty="0" smtClean="0"/>
                  <a:t>Gauss</a:t>
                </a:r>
                <a:r>
                  <a:rPr kumimoji="1" lang="ja-JP" altLang="en-US" sz="2400" dirty="0" smtClean="0"/>
                  <a:t>の消去法で簡単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　</a:t>
                </a:r>
                <a:r>
                  <a:rPr kumimoji="1" lang="ja-JP" altLang="en-US" sz="2400" dirty="0"/>
                  <a:t> </a:t>
                </a:r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|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en-US" altLang="ja-JP" sz="2400" dirty="0" smtClean="0"/>
                  <a:t>|= </a:t>
                </a:r>
                <a:r>
                  <a:rPr kumimoji="1" lang="ja-JP" altLang="en-US" sz="2400" dirty="0" smtClean="0"/>
                  <a:t>大 </a:t>
                </a:r>
                <a:r>
                  <a:rPr kumimoji="1" lang="en-US" altLang="ja-JP" sz="2400" dirty="0" smtClean="0"/>
                  <a:t>: </a:t>
                </a:r>
                <a:r>
                  <a:rPr kumimoji="1" lang="ja-JP" altLang="en-US" sz="2400" dirty="0" smtClean="0"/>
                  <a:t>乱択多項式時間アルゴリズム </a:t>
                </a:r>
                <a:r>
                  <a:rPr kumimoji="1" lang="en-US" altLang="ja-JP" sz="2400" dirty="0" smtClean="0"/>
                  <a:t>(</a:t>
                </a:r>
                <a:r>
                  <a:rPr kumimoji="1" lang="en-US" altLang="ja-JP" sz="2400" dirty="0" err="1" smtClean="0"/>
                  <a:t>Lovasz</a:t>
                </a:r>
                <a:r>
                  <a:rPr kumimoji="1" lang="en-US" altLang="ja-JP" sz="2400" dirty="0" smtClean="0"/>
                  <a:t> 79</a:t>
                </a:r>
                <a:r>
                  <a:rPr kumimoji="1" lang="en-US" altLang="ja-JP" sz="2400" dirty="0"/>
                  <a:t>)</a:t>
                </a:r>
                <a:endParaRPr kumimoji="1" lang="en-US" altLang="ja-JP" sz="2400" dirty="0" smtClean="0"/>
              </a:p>
              <a:p>
                <a:pPr lvl="1"/>
                <a:r>
                  <a:rPr kumimoji="1" lang="en-US" altLang="ja-JP" sz="2400" dirty="0" smtClean="0"/>
                  <a:t>     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ja-JP" altLang="en-US" sz="2400" dirty="0" smtClean="0"/>
                  <a:t>一般 </a:t>
                </a:r>
                <a:r>
                  <a:rPr kumimoji="1" lang="en-US" altLang="ja-JP" sz="2400" dirty="0" smtClean="0"/>
                  <a:t>:  NP</a:t>
                </a:r>
                <a:r>
                  <a:rPr kumimoji="1" lang="ja-JP" altLang="en-US" sz="2400" dirty="0" smtClean="0"/>
                  <a:t>困難 </a:t>
                </a:r>
                <a:r>
                  <a:rPr kumimoji="1" lang="en-US" altLang="ja-JP" sz="2400" dirty="0" smtClean="0"/>
                  <a:t>(Buss et al. 1999)</a:t>
                </a:r>
              </a:p>
              <a:p>
                <a:pPr lvl="1"/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未解決：決定性</a:t>
                </a:r>
                <a:r>
                  <a:rPr kumimoji="1" lang="ja-JP" altLang="en-US" sz="2400" dirty="0"/>
                  <a:t>多項式時間アルゴリズム</a:t>
                </a:r>
                <a:endParaRPr kumimoji="1"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回路計算量の関係 </a:t>
                </a:r>
                <a:r>
                  <a:rPr kumimoji="1" lang="en-US" altLang="ja-JP" sz="2400" dirty="0" smtClean="0"/>
                  <a:t>(</a:t>
                </a:r>
                <a:r>
                  <a:rPr kumimoji="1" lang="en-US" altLang="ja-JP" sz="2400" dirty="0" err="1" smtClean="0"/>
                  <a:t>Kabanets-Impagliazzo</a:t>
                </a:r>
                <a:r>
                  <a:rPr kumimoji="1" lang="en-US" altLang="ja-JP" sz="2400" dirty="0" smtClean="0"/>
                  <a:t> 2004)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8" y="741331"/>
                <a:ext cx="8254183" cy="4524315"/>
              </a:xfrm>
              <a:prstGeom prst="rect">
                <a:avLst/>
              </a:prstGeom>
              <a:blipFill>
                <a:blip r:embed="rId2"/>
                <a:stretch>
                  <a:fillRect l="-960" r="-222" b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3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1366" y="429404"/>
            <a:ext cx="295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Edmonds</a:t>
            </a:r>
            <a:r>
              <a:rPr kumimoji="1" lang="ja-JP" altLang="en-US" sz="3600" dirty="0"/>
              <a:t>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01574" y="1259117"/>
                <a:ext cx="6565900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3200" b="0" dirty="0" smtClean="0">
                    <a:latin typeface="Cambria Math" panose="02040503050406030204" pitchFamily="18" charset="0"/>
                  </a:rPr>
                  <a:t>変数付き行列</a:t>
                </a:r>
                <a:endParaRPr kumimoji="1" lang="en-US" altLang="ja-JP" sz="32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ja-JP" sz="32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3200" dirty="0"/>
                  <a:t>のランクは効率的に計算できるか？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74" y="1259117"/>
                <a:ext cx="6565900" cy="2215991"/>
              </a:xfrm>
              <a:prstGeom prst="rect">
                <a:avLst/>
              </a:prstGeom>
              <a:blipFill>
                <a:blip r:embed="rId2"/>
                <a:stretch>
                  <a:fillRect l="-3807" r="-3064" b="-7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27240" y="3637273"/>
                <a:ext cx="2921634" cy="1052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変数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行列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ja-JP" altLang="en-US" sz="2400" dirty="0"/>
                  <a:t>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40" y="3637273"/>
                <a:ext cx="2921634" cy="1052596"/>
              </a:xfrm>
              <a:prstGeom prst="rect">
                <a:avLst/>
              </a:prstGeom>
              <a:blipFill>
                <a:blip r:embed="rId3"/>
                <a:stretch>
                  <a:fillRect l="-3542" r="-3125" b="-17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856014" y="4631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非可換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756535" y="3725390"/>
                <a:ext cx="15068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35" y="3725390"/>
                <a:ext cx="1506823" cy="399084"/>
              </a:xfrm>
              <a:prstGeom prst="rect">
                <a:avLst/>
              </a:prstGeom>
              <a:blipFill>
                <a:blip r:embed="rId4"/>
                <a:stretch>
                  <a:fillRect l="-2016" r="-1210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763578" y="5114109"/>
                <a:ext cx="4071756" cy="369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非可換環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/>
                  <a:t>上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8" y="5114109"/>
                <a:ext cx="4071756" cy="369781"/>
              </a:xfrm>
              <a:prstGeom prst="rect">
                <a:avLst/>
              </a:prstGeom>
              <a:blipFill>
                <a:blip r:embed="rId5"/>
                <a:stretch>
                  <a:fillRect l="-2545" t="-24590" r="-1946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4073143" y="5495274"/>
            <a:ext cx="3690433" cy="861077"/>
            <a:chOff x="4073143" y="5495274"/>
            <a:chExt cx="3690433" cy="861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073143" y="5984454"/>
                  <a:ext cx="3690433" cy="371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自由斜体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𝕂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143" y="5984454"/>
                  <a:ext cx="3690433" cy="371897"/>
                </a:xfrm>
                <a:prstGeom prst="rect">
                  <a:avLst/>
                </a:prstGeom>
                <a:blipFill>
                  <a:blip r:embed="rId6"/>
                  <a:stretch>
                    <a:fillRect l="-1485" t="-9836" r="-1650" b="-34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 rot="5400000">
                  <a:off x="5499599" y="5514350"/>
                  <a:ext cx="56137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↪</m:t>
                        </m:r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499599" y="5514350"/>
                  <a:ext cx="56137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グループ化 15"/>
          <p:cNvGrpSpPr/>
          <p:nvPr/>
        </p:nvGrpSpPr>
        <p:grpSpPr>
          <a:xfrm>
            <a:off x="683837" y="3765363"/>
            <a:ext cx="2643444" cy="1127203"/>
            <a:chOff x="459974" y="3779520"/>
            <a:chExt cx="2643444" cy="196180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12752" y="3867690"/>
              <a:ext cx="23391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非可換ランク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 　</a:t>
              </a:r>
              <a:r>
                <a:rPr kumimoji="1" lang="en-US" altLang="ja-JP" sz="2800" dirty="0" err="1"/>
                <a:t>nc</a:t>
              </a:r>
              <a:r>
                <a:rPr kumimoji="1" lang="en-US" altLang="ja-JP" sz="2800" dirty="0"/>
                <a:t>-rank</a:t>
              </a:r>
              <a:endParaRPr kumimoji="1" lang="ja-JP" altLang="en-US" sz="2800" dirty="0"/>
            </a:p>
          </p:txBody>
        </p:sp>
        <p:sp>
          <p:nvSpPr>
            <p:cNvPr id="15" name="角丸四角形吹き出し 14"/>
            <p:cNvSpPr/>
            <p:nvPr/>
          </p:nvSpPr>
          <p:spPr>
            <a:xfrm>
              <a:off x="459974" y="3779520"/>
              <a:ext cx="2643444" cy="1961804"/>
            </a:xfrm>
            <a:prstGeom prst="wedgeRoundRectCallout">
              <a:avLst>
                <a:gd name="adj1" fmla="val 31997"/>
                <a:gd name="adj2" fmla="val -6370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096367" y="968862"/>
            <a:ext cx="34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Ivanyos-Qiao-Subrahmanyam</a:t>
            </a:r>
            <a:r>
              <a:rPr kumimoji="1" lang="en-US" altLang="ja-JP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40282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20699</TotalTime>
  <Words>1087</Words>
  <Application>Microsoft Office PowerPoint</Application>
  <PresentationFormat>画面に合わせる (4:3)</PresentationFormat>
  <Paragraphs>434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6" baseType="lpstr"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代数的組合せ最適化 Edmonds問題の最近の発展について</vt:lpstr>
      <vt:lpstr>組合せ最適化の発展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代数的組合せ最適化 Edmonds問題の最近の進展について</dc:title>
  <dc:creator>平井 広志</dc:creator>
  <cp:lastModifiedBy>平井 広志</cp:lastModifiedBy>
  <cp:revision>125</cp:revision>
  <dcterms:created xsi:type="dcterms:W3CDTF">2019-07-03T07:28:35Z</dcterms:created>
  <dcterms:modified xsi:type="dcterms:W3CDTF">2019-08-10T01:08:10Z</dcterms:modified>
</cp:coreProperties>
</file>