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0" r:id="rId15"/>
    <p:sldId id="271" r:id="rId16"/>
    <p:sldId id="272" r:id="rId17"/>
    <p:sldId id="273" r:id="rId18"/>
    <p:sldId id="283" r:id="rId19"/>
    <p:sldId id="281" r:id="rId20"/>
    <p:sldId id="28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D3DE0-BDE6-423B-B03B-7B0631E31DDF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F83E-1811-48CC-AD9E-2A85AE443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5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37CC-0AAD-43DE-8340-EAA600E09951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7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372D-B06C-48B0-BA8F-5655454A4EBD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6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B38B-7D9B-45BC-ABA8-F1164ACA9F04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24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7A51-300D-4CF3-B237-442973B40411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1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6511-5D8D-4F58-A233-9413FA071080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82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99CC-C6FF-4ED4-B565-844EEC8ED24B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FE2F-5720-467E-A7ED-FE4CA0B37946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97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979B-8CBA-4565-A5C0-DA76468969A5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31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B2D7-1A65-4E23-A965-A0E909722D03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46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BA6-093C-4D85-81C5-BC9CFC0DA6FA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3231-9884-4696-8464-4F97010F4D03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4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10FD-7EE7-41FD-9EFA-CBF1E9AA97AA}" type="datetime1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B84D-D5DC-4DFC-A38E-90A40231B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49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22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51.png"/><Relationship Id="rId4" Type="http://schemas.openxmlformats.org/officeDocument/2006/relationships/image" Target="../media/image4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0.png"/><Relationship Id="rId4" Type="http://schemas.openxmlformats.org/officeDocument/2006/relationships/image" Target="../media/image49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1.png"/><Relationship Id="rId3" Type="http://schemas.openxmlformats.org/officeDocument/2006/relationships/image" Target="../media/image512.png"/><Relationship Id="rId7" Type="http://schemas.openxmlformats.org/officeDocument/2006/relationships/image" Target="../media/image511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0.png"/><Relationship Id="rId5" Type="http://schemas.openxmlformats.org/officeDocument/2006/relationships/image" Target="../media/image25.png"/><Relationship Id="rId4" Type="http://schemas.openxmlformats.org/officeDocument/2006/relationships/image" Target="../media/image4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1.png"/><Relationship Id="rId2" Type="http://schemas.openxmlformats.org/officeDocument/2006/relationships/image" Target="../media/image6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1.png"/><Relationship Id="rId4" Type="http://schemas.openxmlformats.org/officeDocument/2006/relationships/image" Target="../media/image6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6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3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1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0.png"/><Relationship Id="rId7" Type="http://schemas.openxmlformats.org/officeDocument/2006/relationships/image" Target="../media/image33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12763"/>
            <a:ext cx="7772400" cy="238760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/>
              <a:t>Unifor</a:t>
            </a:r>
            <a:r>
              <a:rPr lang="en-US" altLang="ja-JP" sz="4800" dirty="0" smtClean="0"/>
              <a:t>m </a:t>
            </a:r>
            <a:r>
              <a:rPr lang="en-US" altLang="ja-JP" sz="4800" dirty="0" err="1"/>
              <a:t>S</a:t>
            </a:r>
            <a:r>
              <a:rPr lang="en-US" altLang="ja-JP" sz="4800" dirty="0" err="1" smtClean="0"/>
              <a:t>emimodular</a:t>
            </a:r>
            <a:r>
              <a:rPr lang="en-US" altLang="ja-JP" sz="4800" dirty="0" smtClean="0"/>
              <a:t> Lattice,</a:t>
            </a:r>
            <a:br>
              <a:rPr lang="en-US" altLang="ja-JP" sz="4800" dirty="0" smtClean="0"/>
            </a:br>
            <a:r>
              <a:rPr lang="en-US" altLang="ja-JP" sz="4800" dirty="0" smtClean="0"/>
              <a:t>Valuated </a:t>
            </a:r>
            <a:r>
              <a:rPr lang="en-US" altLang="ja-JP" sz="4800" dirty="0" err="1" smtClean="0"/>
              <a:t>Matroid</a:t>
            </a:r>
            <a:r>
              <a:rPr lang="en-US" altLang="ja-JP" sz="4800" dirty="0" smtClean="0"/>
              <a:t>,</a:t>
            </a:r>
            <a:br>
              <a:rPr lang="en-US" altLang="ja-JP" sz="4800" dirty="0" smtClean="0"/>
            </a:br>
            <a:r>
              <a:rPr lang="en-US" altLang="ja-JP" sz="4800" dirty="0" smtClean="0"/>
              <a:t>&amp; Euclidean building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090249"/>
            <a:ext cx="6858000" cy="165576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Hiroshi Hirai</a:t>
            </a:r>
          </a:p>
          <a:p>
            <a:r>
              <a:rPr lang="en-US" altLang="ja-JP" sz="2800" dirty="0" smtClean="0"/>
              <a:t>University of Tokyo</a:t>
            </a:r>
          </a:p>
          <a:p>
            <a:r>
              <a:rPr kumimoji="1" lang="en-US" altLang="ja-JP" sz="2800" dirty="0" smtClean="0"/>
              <a:t>hirai@mist.i.u-t</a:t>
            </a:r>
            <a:r>
              <a:rPr lang="en-US" altLang="ja-JP" sz="2800" dirty="0" smtClean="0"/>
              <a:t>okyo.ac.jp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5282" y="4935897"/>
            <a:ext cx="5753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Combinatorial Geometries 2018:</a:t>
            </a:r>
          </a:p>
          <a:p>
            <a:pPr algn="ctr"/>
            <a:r>
              <a:rPr kumimoji="1" lang="en-US" altLang="ja-JP" sz="2400" dirty="0" err="1" smtClean="0"/>
              <a:t>matroid</a:t>
            </a:r>
            <a:r>
              <a:rPr kumimoji="1" lang="en-US" altLang="ja-JP" sz="2400" dirty="0" smtClean="0"/>
              <a:t>, oriented </a:t>
            </a:r>
            <a:r>
              <a:rPr kumimoji="1" lang="en-US" altLang="ja-JP" sz="2400" dirty="0" err="1" smtClean="0"/>
              <a:t>matroids</a:t>
            </a:r>
            <a:r>
              <a:rPr kumimoji="1" lang="en-US" altLang="ja-JP" sz="2400" dirty="0" smtClean="0"/>
              <a:t>, and applications</a:t>
            </a:r>
          </a:p>
          <a:p>
            <a:pPr algn="ctr"/>
            <a:r>
              <a:rPr kumimoji="1" lang="en-US" altLang="ja-JP" sz="2400" dirty="0"/>
              <a:t>CIRM, Marseille-</a:t>
            </a:r>
            <a:r>
              <a:rPr kumimoji="1" lang="en-US" altLang="ja-JP" sz="2400" dirty="0" err="1"/>
              <a:t>Luminy</a:t>
            </a:r>
            <a:r>
              <a:rPr kumimoji="1" lang="en-US" altLang="ja-JP" sz="2400" dirty="0"/>
              <a:t>, France</a:t>
            </a:r>
          </a:p>
          <a:p>
            <a:pPr algn="ctr"/>
            <a:r>
              <a:rPr kumimoji="1" lang="en-US" altLang="ja-JP" sz="2400" dirty="0" smtClean="0"/>
              <a:t>9/27, </a:t>
            </a:r>
            <a:r>
              <a:rPr kumimoji="1" lang="en-US" altLang="ja-JP" sz="2400" dirty="0"/>
              <a:t>2018</a:t>
            </a: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8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57201" y="2869761"/>
            <a:ext cx="8108730" cy="20438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780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Definition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8068" y="1203765"/>
            <a:ext cx="7357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Geometric lattice = atomistic </a:t>
            </a:r>
            <a:r>
              <a:rPr kumimoji="1" lang="en-US" altLang="ja-JP" sz="2800" dirty="0" err="1" smtClean="0"/>
              <a:t>semimodular</a:t>
            </a:r>
            <a:r>
              <a:rPr kumimoji="1" lang="en-US" altLang="ja-JP" sz="2800" dirty="0" smtClean="0"/>
              <a:t> lattice</a:t>
            </a:r>
            <a:endParaRPr kumimoji="1" lang="ja-JP" altLang="en-US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5517" y="2995665"/>
            <a:ext cx="4977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Uniform </a:t>
            </a:r>
            <a:r>
              <a:rPr kumimoji="1" lang="en-US" altLang="ja-JP" sz="3200" dirty="0" err="1" smtClean="0"/>
              <a:t>semimodular</a:t>
            </a:r>
            <a:r>
              <a:rPr kumimoji="1" lang="en-US" altLang="ja-JP" sz="3200" dirty="0" smtClean="0"/>
              <a:t> lattice</a:t>
            </a:r>
            <a:endParaRPr kumimoji="1" lang="ja-JP" altLang="en-US" sz="3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73804" y="1817548"/>
                <a:ext cx="6371424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semimodular:      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kumimoji="1" lang="en-US" altLang="ja-JP" sz="2800" b="0" dirty="0" smtClean="0">
                  <a:ea typeface="Cambria Math" panose="02040503050406030204" pitchFamily="18" charset="0"/>
                </a:endParaRPr>
              </a:p>
              <a:p>
                <a:r>
                  <a:rPr kumimoji="1" lang="en-US" altLang="ja-JP" sz="2800" dirty="0" smtClean="0"/>
                  <a:t>       atomistic:</a:t>
                </a:r>
                <a:r>
                  <a:rPr kumimoji="1" lang="en-US" altLang="ja-JP" sz="2800" dirty="0" smtClean="0"/>
                  <a:t>      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en-US" altLang="ja-JP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⋁</m:t>
                    </m:r>
                  </m:oMath>
                </a14:m>
                <a:r>
                  <a:rPr kumimoji="1" lang="en-US" altLang="ja-JP" sz="2800" dirty="0"/>
                  <a:t>{ atoms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800" dirty="0"/>
                  <a:t>}</a:t>
                </a:r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804" y="1817548"/>
                <a:ext cx="6371424" cy="954107"/>
              </a:xfrm>
              <a:prstGeom prst="rect">
                <a:avLst/>
              </a:prstGeom>
              <a:blipFill>
                <a:blip r:embed="rId2"/>
                <a:stretch>
                  <a:fillRect l="-2010" t="-5732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087657" y="3635706"/>
                <a:ext cx="726250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semimodular:      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⇒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kumimoji="1" lang="en-US" altLang="ja-JP" sz="3200" b="0" dirty="0" smtClean="0">
                  <a:ea typeface="Cambria Math" panose="02040503050406030204" pitchFamily="18" charset="0"/>
                </a:endParaRPr>
              </a:p>
              <a:p>
                <a:r>
                  <a:rPr kumimoji="1" lang="en-US" altLang="ja-JP" sz="3200" dirty="0" smtClean="0"/>
                  <a:t>       uniform: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657" y="3635706"/>
                <a:ext cx="7262501" cy="1077218"/>
              </a:xfrm>
              <a:prstGeom prst="rect">
                <a:avLst/>
              </a:prstGeom>
              <a:blipFill>
                <a:blip r:embed="rId3"/>
                <a:stretch>
                  <a:fillRect l="-2097" t="-6780" b="-175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741166" y="4187907"/>
                <a:ext cx="4661807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sSup>
                      <m:sSupPr>
                        <m:ctrlPr>
                          <a:rPr kumimoji="1" lang="en-US" altLang="ja-JP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1" lang="en-US" altLang="ja-JP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en-US" altLang="ja-JP" sz="3200" dirty="0" smtClean="0">
                    <a:solidFill>
                      <a:srgbClr val="002060"/>
                    </a:solidFill>
                  </a:rPr>
                  <a:t> is </a:t>
                </a:r>
                <a:r>
                  <a:rPr kumimoji="1" lang="en-US" altLang="ja-JP" sz="3200" dirty="0" err="1" smtClean="0">
                    <a:solidFill>
                      <a:srgbClr val="002060"/>
                    </a:solidFill>
                  </a:rPr>
                  <a:t>automorphism</a:t>
                </a:r>
                <a:r>
                  <a:rPr kumimoji="1" lang="en-US" altLang="ja-JP" sz="3200" dirty="0" smtClean="0">
                    <a:solidFill>
                      <a:srgbClr val="002060"/>
                    </a:solidFill>
                  </a:rPr>
                  <a:t> </a:t>
                </a:r>
                <a:endParaRPr kumimoji="1" lang="ja-JP" altLang="en-US" sz="320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166" y="4187907"/>
                <a:ext cx="4661807" cy="492443"/>
              </a:xfrm>
              <a:prstGeom prst="rect">
                <a:avLst/>
              </a:prstGeom>
              <a:blipFill>
                <a:blip r:embed="rId4"/>
                <a:stretch>
                  <a:fillRect t="-24691" r="-3403" b="-493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28650" y="6056363"/>
                <a:ext cx="59280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3200" dirty="0" err="1" smtClean="0"/>
                  <a:t>Lem</a:t>
                </a:r>
                <a:r>
                  <a:rPr kumimoji="1" lang="en-US" altLang="ja-JP" sz="3200" b="0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sz="3200" dirty="0" smtClean="0"/>
                  <a:t> </a:t>
                </a:r>
                <a:r>
                  <a:rPr kumimoji="1" lang="en-US" altLang="ja-JP" sz="3200" dirty="0" smtClean="0"/>
                  <a:t>is a geometric lattice</a:t>
                </a:r>
                <a:endParaRPr kumimoji="1" lang="ja-JP" altLang="en-US" sz="3200" dirty="0" smtClean="0"/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6056363"/>
                <a:ext cx="5928098" cy="492443"/>
              </a:xfrm>
              <a:prstGeom prst="rect">
                <a:avLst/>
              </a:prstGeom>
              <a:blipFill>
                <a:blip r:embed="rId5"/>
                <a:stretch>
                  <a:fillRect l="-4111" t="-23457" r="-2980" b="-506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525517" y="5173400"/>
                <a:ext cx="76822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3200" dirty="0" smtClean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Ascending operation: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1" lang="en-US" altLang="ja-JP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kumimoji="1" lang="en-US" altLang="ja-JP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≔⋁</m:t>
                    </m:r>
                  </m:oMath>
                </a14:m>
                <a:r>
                  <a:rPr kumimoji="1" lang="en-US" altLang="ja-JP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| 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:≻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kumimoji="1" lang="ja-JP" altLang="en-US" sz="3200" dirty="0">
                    <a:solidFill>
                      <a:srgbClr val="002060"/>
                    </a:solidFill>
                  </a:rPr>
                  <a:t> 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17" y="5173400"/>
                <a:ext cx="7682296" cy="584775"/>
              </a:xfrm>
              <a:prstGeom prst="rect">
                <a:avLst/>
              </a:prstGeom>
              <a:blipFill>
                <a:blip r:embed="rId6"/>
                <a:stretch>
                  <a:fillRect l="-1984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14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861613" y="-129030"/>
                <a:ext cx="7886700" cy="1325563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Example 1:   Integer </a:t>
                </a:r>
                <a:r>
                  <a:rPr kumimoji="1" lang="en-US" altLang="ja-JP" i="1" dirty="0" smtClean="0"/>
                  <a:t>Lattice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61613" y="-129030"/>
                <a:ext cx="7886700" cy="1325563"/>
              </a:xfrm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462978" y="5522614"/>
                <a:ext cx="5884496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ja-JP" sz="2800" dirty="0" smtClean="0"/>
                  <a:t> is uniform (semi)modular lattice</a:t>
                </a:r>
              </a:p>
              <a:p>
                <a:r>
                  <a:rPr lang="en-US" altLang="ja-JP" sz="2800" dirty="0"/>
                  <a:t> </a:t>
                </a:r>
                <a:r>
                  <a:rPr lang="en-US" altLang="ja-JP" sz="280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ja-JP" sz="2800" dirty="0" smtClean="0"/>
                  <a:t> = min,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altLang="ja-JP" sz="2800" dirty="0" smtClean="0"/>
                  <a:t> = max,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ja-JP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978" y="5522614"/>
                <a:ext cx="5884496" cy="954107"/>
              </a:xfrm>
              <a:prstGeom prst="rect">
                <a:avLst/>
              </a:prstGeom>
              <a:blipFill>
                <a:blip r:embed="rId3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スライド番号プレースホルダー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77" name="グループ化 76"/>
          <p:cNvGrpSpPr/>
          <p:nvPr/>
        </p:nvGrpSpPr>
        <p:grpSpPr>
          <a:xfrm>
            <a:off x="2349062" y="1276189"/>
            <a:ext cx="3967655" cy="3879136"/>
            <a:chOff x="1949669" y="1475885"/>
            <a:chExt cx="3967655" cy="3879136"/>
          </a:xfrm>
        </p:grpSpPr>
        <p:cxnSp>
          <p:nvCxnSpPr>
            <p:cNvPr id="11" name="直線コネクタ 10"/>
            <p:cNvCxnSpPr/>
            <p:nvPr/>
          </p:nvCxnSpPr>
          <p:spPr>
            <a:xfrm flipH="1">
              <a:off x="2528712" y="1718947"/>
              <a:ext cx="5430" cy="3285395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1991710" y="2677512"/>
              <a:ext cx="3852042" cy="2041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3218549" y="1503485"/>
              <a:ext cx="30331" cy="377437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923988" y="1475885"/>
              <a:ext cx="0" cy="387913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4599097" y="1475885"/>
              <a:ext cx="31451" cy="387913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05657" y="1618593"/>
              <a:ext cx="33598" cy="352096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2243662" y="1967113"/>
              <a:ext cx="3450771" cy="2721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949669" y="3367519"/>
              <a:ext cx="3967655" cy="28738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2054772" y="4107064"/>
              <a:ext cx="3862552" cy="21941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2243662" y="4805393"/>
              <a:ext cx="3450771" cy="27214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410694" y="4027770"/>
                <a:ext cx="2017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en-US" altLang="ja-JP" sz="2000" b="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94" y="4027770"/>
                <a:ext cx="201722" cy="307777"/>
              </a:xfrm>
              <a:prstGeom prst="rect">
                <a:avLst/>
              </a:prstGeom>
              <a:blipFill>
                <a:blip r:embed="rId4"/>
                <a:stretch>
                  <a:fillRect l="-18182" r="-121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373696" y="3051796"/>
                <a:ext cx="5614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696" y="3051796"/>
                <a:ext cx="561499" cy="307777"/>
              </a:xfrm>
              <a:prstGeom prst="rect">
                <a:avLst/>
              </a:prstGeom>
              <a:blipFill>
                <a:blip r:embed="rId5"/>
                <a:stretch>
                  <a:fillRect r="-32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グループ化 81"/>
          <p:cNvGrpSpPr/>
          <p:nvPr/>
        </p:nvGrpSpPr>
        <p:grpSpPr>
          <a:xfrm>
            <a:off x="7009395" y="2057186"/>
            <a:ext cx="548548" cy="1931490"/>
            <a:chOff x="7009395" y="2057186"/>
            <a:chExt cx="548548" cy="1931490"/>
          </a:xfrm>
        </p:grpSpPr>
        <p:cxnSp>
          <p:nvCxnSpPr>
            <p:cNvPr id="78" name="直線矢印コネクタ 77"/>
            <p:cNvCxnSpPr/>
            <p:nvPr/>
          </p:nvCxnSpPr>
          <p:spPr>
            <a:xfrm flipH="1" flipV="1">
              <a:off x="7202592" y="2464077"/>
              <a:ext cx="2249" cy="15245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正方形/長方形 80"/>
                <p:cNvSpPr/>
                <p:nvPr/>
              </p:nvSpPr>
              <p:spPr>
                <a:xfrm>
                  <a:off x="7009395" y="2057186"/>
                  <a:ext cx="54854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r>
                    <a:rPr lang="en-US" altLang="ja-JP" dirty="0"/>
                    <a:t> </a:t>
                  </a:r>
                  <a:endParaRPr lang="ja-JP" altLang="en-US" dirty="0"/>
                </a:p>
              </p:txBody>
            </p:sp>
          </mc:Choice>
          <mc:Fallback xmlns="">
            <p:sp>
              <p:nvSpPr>
                <p:cNvPr id="81" name="正方形/長方形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9395" y="2057186"/>
                  <a:ext cx="54854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テキスト ボックス 82"/>
          <p:cNvSpPr txBox="1"/>
          <p:nvPr/>
        </p:nvSpPr>
        <p:spPr>
          <a:xfrm>
            <a:off x="4114800" y="2906110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5969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557893" y="-10736"/>
                <a:ext cx="7886700" cy="1325563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Example 2.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ree</m:t>
                    </m:r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⊠</m:t>
                    </m:r>
                  </m:oMath>
                </a14:m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7893" y="-10736"/>
                <a:ext cx="7886700" cy="1325563"/>
              </a:xfrm>
              <a:blipFill>
                <a:blip r:embed="rId2"/>
                <a:stretch>
                  <a:fillRect l="-31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937354" y="5737865"/>
                <a:ext cx="6888104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2800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n-US" altLang="ja-JP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ree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⊠</m:t>
                    </m:r>
                  </m:oMath>
                </a14:m>
                <a:r>
                  <a:rPr kumimoji="1" lang="en-US" altLang="ja-JP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altLang="ja-JP" sz="2800" dirty="0" smtClean="0"/>
                  <a:t> is uniform (semi)modular lattice </a:t>
                </a:r>
              </a:p>
              <a:p>
                <a:r>
                  <a:rPr lang="en-US" altLang="ja-JP" sz="2800" dirty="0" smtClean="0"/>
                  <a:t>                 corresponding to tree metric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54" y="5737865"/>
                <a:ext cx="6888104" cy="954107"/>
              </a:xfrm>
              <a:prstGeom prst="rect">
                <a:avLst/>
              </a:prstGeom>
              <a:blipFill>
                <a:blip r:embed="rId3"/>
                <a:stretch>
                  <a:fillRect l="-1858" t="-7643" r="-796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9" name="グループ化 128"/>
          <p:cNvGrpSpPr/>
          <p:nvPr/>
        </p:nvGrpSpPr>
        <p:grpSpPr>
          <a:xfrm>
            <a:off x="2039007" y="1405651"/>
            <a:ext cx="4672719" cy="4383037"/>
            <a:chOff x="908332" y="1059180"/>
            <a:chExt cx="5406949" cy="5168097"/>
          </a:xfrm>
        </p:grpSpPr>
        <p:sp>
          <p:nvSpPr>
            <p:cNvPr id="130" name="フリーフォーム 129"/>
            <p:cNvSpPr/>
            <p:nvPr/>
          </p:nvSpPr>
          <p:spPr>
            <a:xfrm>
              <a:off x="5340699" y="1386673"/>
              <a:ext cx="718457" cy="2868804"/>
            </a:xfrm>
            <a:custGeom>
              <a:avLst/>
              <a:gdLst>
                <a:gd name="connsiteX0" fmla="*/ 0 w 718457"/>
                <a:gd name="connsiteY0" fmla="*/ 135652 h 2868804"/>
                <a:gd name="connsiteX1" fmla="*/ 718457 w 718457"/>
                <a:gd name="connsiteY1" fmla="*/ 0 h 2868804"/>
                <a:gd name="connsiteX2" fmla="*/ 658167 w 718457"/>
                <a:gd name="connsiteY2" fmla="*/ 2713054 h 2868804"/>
                <a:gd name="connsiteX3" fmla="*/ 10048 w 718457"/>
                <a:gd name="connsiteY3" fmla="*/ 2868804 h 2868804"/>
                <a:gd name="connsiteX4" fmla="*/ 0 w 718457"/>
                <a:gd name="connsiteY4" fmla="*/ 135652 h 28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57" h="2868804">
                  <a:moveTo>
                    <a:pt x="0" y="135652"/>
                  </a:moveTo>
                  <a:lnTo>
                    <a:pt x="718457" y="0"/>
                  </a:lnTo>
                  <a:lnTo>
                    <a:pt x="658167" y="2713054"/>
                  </a:lnTo>
                  <a:lnTo>
                    <a:pt x="10048" y="2868804"/>
                  </a:lnTo>
                  <a:cubicBezTo>
                    <a:pt x="6699" y="1971151"/>
                    <a:pt x="3349" y="1073499"/>
                    <a:pt x="0" y="135652"/>
                  </a:cubicBez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 130"/>
            <p:cNvSpPr/>
            <p:nvPr/>
          </p:nvSpPr>
          <p:spPr>
            <a:xfrm>
              <a:off x="5328518" y="1539350"/>
              <a:ext cx="986763" cy="3772722"/>
            </a:xfrm>
            <a:custGeom>
              <a:avLst/>
              <a:gdLst>
                <a:gd name="connsiteX0" fmla="*/ 0 w 986763"/>
                <a:gd name="connsiteY0" fmla="*/ 0 h 3772722"/>
                <a:gd name="connsiteX1" fmla="*/ 986763 w 986763"/>
                <a:gd name="connsiteY1" fmla="*/ 1019654 h 3772722"/>
                <a:gd name="connsiteX2" fmla="*/ 980184 w 986763"/>
                <a:gd name="connsiteY2" fmla="*/ 3772722 h 3772722"/>
                <a:gd name="connsiteX3" fmla="*/ 6578 w 986763"/>
                <a:gd name="connsiteY3" fmla="*/ 2720175 h 3772722"/>
                <a:gd name="connsiteX4" fmla="*/ 0 w 986763"/>
                <a:gd name="connsiteY4" fmla="*/ 0 h 377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63" h="3772722">
                  <a:moveTo>
                    <a:pt x="0" y="0"/>
                  </a:moveTo>
                  <a:lnTo>
                    <a:pt x="986763" y="1019654"/>
                  </a:lnTo>
                  <a:lnTo>
                    <a:pt x="980184" y="3772722"/>
                  </a:lnTo>
                  <a:lnTo>
                    <a:pt x="6578" y="2720175"/>
                  </a:lnTo>
                  <a:cubicBezTo>
                    <a:pt x="5482" y="1827703"/>
                    <a:pt x="4385" y="935231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フリーフォーム 131"/>
            <p:cNvSpPr/>
            <p:nvPr/>
          </p:nvSpPr>
          <p:spPr>
            <a:xfrm>
              <a:off x="1630680" y="1059180"/>
              <a:ext cx="979170" cy="3215640"/>
            </a:xfrm>
            <a:custGeom>
              <a:avLst/>
              <a:gdLst>
                <a:gd name="connsiteX0" fmla="*/ 971550 w 979170"/>
                <a:gd name="connsiteY0" fmla="*/ 487680 h 3215640"/>
                <a:gd name="connsiteX1" fmla="*/ 0 w 979170"/>
                <a:gd name="connsiteY1" fmla="*/ 0 h 3215640"/>
                <a:gd name="connsiteX2" fmla="*/ 34290 w 979170"/>
                <a:gd name="connsiteY2" fmla="*/ 2758440 h 3215640"/>
                <a:gd name="connsiteX3" fmla="*/ 979170 w 979170"/>
                <a:gd name="connsiteY3" fmla="*/ 3215640 h 3215640"/>
                <a:gd name="connsiteX4" fmla="*/ 971550 w 979170"/>
                <a:gd name="connsiteY4" fmla="*/ 487680 h 32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9170" h="3215640">
                  <a:moveTo>
                    <a:pt x="971550" y="487680"/>
                  </a:moveTo>
                  <a:lnTo>
                    <a:pt x="0" y="0"/>
                  </a:lnTo>
                  <a:lnTo>
                    <a:pt x="34290" y="2758440"/>
                  </a:lnTo>
                  <a:lnTo>
                    <a:pt x="979170" y="3215640"/>
                  </a:lnTo>
                  <a:lnTo>
                    <a:pt x="971550" y="48768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 132"/>
            <p:cNvSpPr/>
            <p:nvPr/>
          </p:nvSpPr>
          <p:spPr>
            <a:xfrm>
              <a:off x="1089660" y="1539240"/>
              <a:ext cx="1504950" cy="3478530"/>
            </a:xfrm>
            <a:custGeom>
              <a:avLst/>
              <a:gdLst>
                <a:gd name="connsiteX0" fmla="*/ 1493520 w 1504950"/>
                <a:gd name="connsiteY0" fmla="*/ 0 h 3478530"/>
                <a:gd name="connsiteX1" fmla="*/ 0 w 1504950"/>
                <a:gd name="connsiteY1" fmla="*/ 754380 h 3478530"/>
                <a:gd name="connsiteX2" fmla="*/ 15240 w 1504950"/>
                <a:gd name="connsiteY2" fmla="*/ 3478530 h 3478530"/>
                <a:gd name="connsiteX3" fmla="*/ 1504950 w 1504950"/>
                <a:gd name="connsiteY3" fmla="*/ 2701290 h 3478530"/>
                <a:gd name="connsiteX4" fmla="*/ 1493520 w 1504950"/>
                <a:gd name="connsiteY4" fmla="*/ 0 h 3478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3478530">
                  <a:moveTo>
                    <a:pt x="1493520" y="0"/>
                  </a:moveTo>
                  <a:lnTo>
                    <a:pt x="0" y="754380"/>
                  </a:lnTo>
                  <a:lnTo>
                    <a:pt x="15240" y="3478530"/>
                  </a:lnTo>
                  <a:lnTo>
                    <a:pt x="1504950" y="2701290"/>
                  </a:lnTo>
                  <a:lnTo>
                    <a:pt x="1493520" y="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2576972" y="1537660"/>
              <a:ext cx="2761210" cy="2733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5" name="直線コネクタ 134"/>
            <p:cNvCxnSpPr/>
            <p:nvPr/>
          </p:nvCxnSpPr>
          <p:spPr>
            <a:xfrm>
              <a:off x="2590800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cxnSpLocks noChangeAspect="1"/>
            </p:cNvCxnSpPr>
            <p:nvPr/>
          </p:nvCxnSpPr>
          <p:spPr>
            <a:xfrm flipH="1">
              <a:off x="2595970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楕円 136"/>
            <p:cNvSpPr>
              <a:spLocks noChangeAspect="1"/>
            </p:cNvSpPr>
            <p:nvPr/>
          </p:nvSpPr>
          <p:spPr>
            <a:xfrm>
              <a:off x="3012000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8" name="直線コネクタ 137"/>
            <p:cNvCxnSpPr/>
            <p:nvPr/>
          </p:nvCxnSpPr>
          <p:spPr>
            <a:xfrm>
              <a:off x="3500696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>
              <a:cxnSpLocks noChangeAspect="1"/>
            </p:cNvCxnSpPr>
            <p:nvPr/>
          </p:nvCxnSpPr>
          <p:spPr>
            <a:xfrm flipH="1">
              <a:off x="3505866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楕円 140"/>
            <p:cNvSpPr>
              <a:spLocks noChangeAspect="1"/>
            </p:cNvSpPr>
            <p:nvPr/>
          </p:nvSpPr>
          <p:spPr>
            <a:xfrm>
              <a:off x="3921896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2" name="直線コネクタ 141"/>
            <p:cNvCxnSpPr/>
            <p:nvPr/>
          </p:nvCxnSpPr>
          <p:spPr>
            <a:xfrm>
              <a:off x="4415096" y="15305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cxnSpLocks noChangeAspect="1"/>
            </p:cNvCxnSpPr>
            <p:nvPr/>
          </p:nvCxnSpPr>
          <p:spPr>
            <a:xfrm flipH="1">
              <a:off x="4420266" y="15378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楕円 144"/>
            <p:cNvSpPr>
              <a:spLocks noChangeAspect="1"/>
            </p:cNvSpPr>
            <p:nvPr/>
          </p:nvSpPr>
          <p:spPr>
            <a:xfrm>
              <a:off x="4836296" y="19566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6" name="直線コネクタ 145"/>
            <p:cNvCxnSpPr/>
            <p:nvPr/>
          </p:nvCxnSpPr>
          <p:spPr>
            <a:xfrm>
              <a:off x="2595143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>
              <a:cxnSpLocks noChangeAspect="1"/>
            </p:cNvCxnSpPr>
            <p:nvPr/>
          </p:nvCxnSpPr>
          <p:spPr>
            <a:xfrm flipH="1">
              <a:off x="2600313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楕円 147"/>
            <p:cNvSpPr>
              <a:spLocks noChangeAspect="1"/>
            </p:cNvSpPr>
            <p:nvPr/>
          </p:nvSpPr>
          <p:spPr>
            <a:xfrm>
              <a:off x="3016343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9" name="直線コネクタ 148"/>
            <p:cNvCxnSpPr/>
            <p:nvPr/>
          </p:nvCxnSpPr>
          <p:spPr>
            <a:xfrm>
              <a:off x="3505039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>
              <a:cxnSpLocks noChangeAspect="1"/>
            </p:cNvCxnSpPr>
            <p:nvPr/>
          </p:nvCxnSpPr>
          <p:spPr>
            <a:xfrm flipH="1">
              <a:off x="3510209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楕円 151"/>
            <p:cNvSpPr>
              <a:spLocks noChangeAspect="1"/>
            </p:cNvSpPr>
            <p:nvPr/>
          </p:nvSpPr>
          <p:spPr>
            <a:xfrm>
              <a:off x="3926239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3" name="直線コネクタ 152"/>
            <p:cNvCxnSpPr/>
            <p:nvPr/>
          </p:nvCxnSpPr>
          <p:spPr>
            <a:xfrm>
              <a:off x="4419439" y="24371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>
              <a:cxnSpLocks noChangeAspect="1"/>
            </p:cNvCxnSpPr>
            <p:nvPr/>
          </p:nvCxnSpPr>
          <p:spPr>
            <a:xfrm flipH="1">
              <a:off x="4424609" y="24444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楕円 155"/>
            <p:cNvSpPr>
              <a:spLocks noChangeAspect="1"/>
            </p:cNvSpPr>
            <p:nvPr/>
          </p:nvSpPr>
          <p:spPr>
            <a:xfrm>
              <a:off x="4840639" y="28631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7" name="直線コネクタ 156"/>
            <p:cNvCxnSpPr/>
            <p:nvPr/>
          </p:nvCxnSpPr>
          <p:spPr>
            <a:xfrm>
              <a:off x="2595143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>
              <a:cxnSpLocks noChangeAspect="1"/>
            </p:cNvCxnSpPr>
            <p:nvPr/>
          </p:nvCxnSpPr>
          <p:spPr>
            <a:xfrm flipH="1">
              <a:off x="2600313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楕円 158"/>
            <p:cNvSpPr>
              <a:spLocks noChangeAspect="1"/>
            </p:cNvSpPr>
            <p:nvPr/>
          </p:nvSpPr>
          <p:spPr>
            <a:xfrm>
              <a:off x="3016343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0" name="直線コネクタ 159"/>
            <p:cNvCxnSpPr/>
            <p:nvPr/>
          </p:nvCxnSpPr>
          <p:spPr>
            <a:xfrm>
              <a:off x="3505039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>
              <a:cxnSpLocks noChangeAspect="1"/>
            </p:cNvCxnSpPr>
            <p:nvPr/>
          </p:nvCxnSpPr>
          <p:spPr>
            <a:xfrm flipH="1">
              <a:off x="3510209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楕円 162"/>
            <p:cNvSpPr>
              <a:spLocks noChangeAspect="1"/>
            </p:cNvSpPr>
            <p:nvPr/>
          </p:nvSpPr>
          <p:spPr>
            <a:xfrm>
              <a:off x="3926239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4" name="直線コネクタ 163"/>
            <p:cNvCxnSpPr/>
            <p:nvPr/>
          </p:nvCxnSpPr>
          <p:spPr>
            <a:xfrm>
              <a:off x="4419439" y="33427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>
              <a:cxnSpLocks noChangeAspect="1"/>
            </p:cNvCxnSpPr>
            <p:nvPr/>
          </p:nvCxnSpPr>
          <p:spPr>
            <a:xfrm flipH="1">
              <a:off x="4424609" y="33500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楕円 166"/>
            <p:cNvSpPr>
              <a:spLocks noChangeAspect="1"/>
            </p:cNvSpPr>
            <p:nvPr/>
          </p:nvSpPr>
          <p:spPr>
            <a:xfrm>
              <a:off x="4840639" y="3768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0" name="直線コネクタ 169"/>
            <p:cNvCxnSpPr/>
            <p:nvPr/>
          </p:nvCxnSpPr>
          <p:spPr>
            <a:xfrm>
              <a:off x="1841852" y="1908212"/>
              <a:ext cx="742237" cy="537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コネクタ 170"/>
            <p:cNvCxnSpPr/>
            <p:nvPr/>
          </p:nvCxnSpPr>
          <p:spPr>
            <a:xfrm flipV="1">
              <a:off x="1838577" y="152803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コネクタ 171"/>
            <p:cNvCxnSpPr/>
            <p:nvPr/>
          </p:nvCxnSpPr>
          <p:spPr>
            <a:xfrm>
              <a:off x="1840903" y="282244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 flipV="1">
              <a:off x="1837628" y="244226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>
              <a:off x="1841678" y="3733489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 flipV="1">
              <a:off x="1838403" y="3353309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>
              <a:off x="1095866" y="228426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 flipV="1">
              <a:off x="1092591" y="190408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>
              <a:off x="1094917" y="3198502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/>
            <p:cNvCxnSpPr/>
            <p:nvPr/>
          </p:nvCxnSpPr>
          <p:spPr>
            <a:xfrm flipV="1">
              <a:off x="1091642" y="281832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1095692" y="4109544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/>
            <p:nvPr/>
          </p:nvCxnSpPr>
          <p:spPr>
            <a:xfrm flipV="1">
              <a:off x="1092417" y="3729364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楕円 182"/>
            <p:cNvSpPr>
              <a:spLocks noChangeAspect="1"/>
            </p:cNvSpPr>
            <p:nvPr/>
          </p:nvSpPr>
          <p:spPr>
            <a:xfrm>
              <a:off x="2178549" y="214490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楕円 183"/>
            <p:cNvSpPr>
              <a:spLocks noChangeAspect="1"/>
            </p:cNvSpPr>
            <p:nvPr/>
          </p:nvSpPr>
          <p:spPr>
            <a:xfrm>
              <a:off x="1435203" y="252003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楕円 184"/>
            <p:cNvSpPr>
              <a:spLocks noChangeAspect="1"/>
            </p:cNvSpPr>
            <p:nvPr/>
          </p:nvSpPr>
          <p:spPr>
            <a:xfrm>
              <a:off x="1435203" y="342952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楕円 185"/>
            <p:cNvSpPr>
              <a:spLocks noChangeAspect="1"/>
            </p:cNvSpPr>
            <p:nvPr/>
          </p:nvSpPr>
          <p:spPr>
            <a:xfrm>
              <a:off x="2175465" y="305460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楕円 186"/>
            <p:cNvSpPr>
              <a:spLocks noChangeAspect="1"/>
            </p:cNvSpPr>
            <p:nvPr/>
          </p:nvSpPr>
          <p:spPr>
            <a:xfrm>
              <a:off x="2175465" y="397304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楕円 187"/>
            <p:cNvSpPr>
              <a:spLocks noChangeAspect="1"/>
            </p:cNvSpPr>
            <p:nvPr/>
          </p:nvSpPr>
          <p:spPr>
            <a:xfrm>
              <a:off x="1433697" y="4343756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0" name="直線コネクタ 199"/>
            <p:cNvCxnSpPr/>
            <p:nvPr/>
          </p:nvCxnSpPr>
          <p:spPr>
            <a:xfrm>
              <a:off x="5344029" y="153765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コネクタ 200"/>
            <p:cNvCxnSpPr/>
            <p:nvPr/>
          </p:nvCxnSpPr>
          <p:spPr>
            <a:xfrm flipH="1">
              <a:off x="5335343" y="2046204"/>
              <a:ext cx="491236" cy="406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楕円 201"/>
            <p:cNvSpPr>
              <a:spLocks noChangeAspect="1"/>
            </p:cNvSpPr>
            <p:nvPr/>
          </p:nvSpPr>
          <p:spPr>
            <a:xfrm>
              <a:off x="5548811" y="221358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3" name="直線コネクタ 202"/>
            <p:cNvCxnSpPr/>
            <p:nvPr/>
          </p:nvCxnSpPr>
          <p:spPr>
            <a:xfrm>
              <a:off x="5344408" y="245857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 flipH="1">
              <a:off x="5335722" y="296712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楕円 204"/>
            <p:cNvSpPr>
              <a:spLocks noChangeAspect="1"/>
            </p:cNvSpPr>
            <p:nvPr/>
          </p:nvSpPr>
          <p:spPr>
            <a:xfrm>
              <a:off x="5549190" y="313450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6" name="直線コネクタ 205"/>
            <p:cNvCxnSpPr/>
            <p:nvPr/>
          </p:nvCxnSpPr>
          <p:spPr>
            <a:xfrm>
              <a:off x="5337355" y="337470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/>
            <p:cNvCxnSpPr/>
            <p:nvPr/>
          </p:nvCxnSpPr>
          <p:spPr>
            <a:xfrm flipH="1">
              <a:off x="5328669" y="388325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楕円 207"/>
            <p:cNvSpPr>
              <a:spLocks noChangeAspect="1"/>
            </p:cNvSpPr>
            <p:nvPr/>
          </p:nvSpPr>
          <p:spPr>
            <a:xfrm>
              <a:off x="5542137" y="405063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9" name="直線コネクタ 208"/>
            <p:cNvCxnSpPr/>
            <p:nvPr/>
          </p:nvCxnSpPr>
          <p:spPr>
            <a:xfrm>
              <a:off x="5829933" y="2057123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/>
            <p:cNvCxnSpPr/>
            <p:nvPr/>
          </p:nvCxnSpPr>
          <p:spPr>
            <a:xfrm flipH="1">
              <a:off x="5821247" y="2565668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楕円 211"/>
            <p:cNvSpPr>
              <a:spLocks noChangeAspect="1"/>
            </p:cNvSpPr>
            <p:nvPr/>
          </p:nvSpPr>
          <p:spPr>
            <a:xfrm>
              <a:off x="6034715" y="2733044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3" name="直線コネクタ 212"/>
            <p:cNvCxnSpPr/>
            <p:nvPr/>
          </p:nvCxnSpPr>
          <p:spPr>
            <a:xfrm>
              <a:off x="5829441" y="2973644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 flipH="1">
              <a:off x="5820755" y="3482189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楕円 215"/>
            <p:cNvSpPr>
              <a:spLocks noChangeAspect="1"/>
            </p:cNvSpPr>
            <p:nvPr/>
          </p:nvSpPr>
          <p:spPr>
            <a:xfrm>
              <a:off x="6034223" y="36495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7" name="直線コネクタ 216"/>
            <p:cNvCxnSpPr/>
            <p:nvPr/>
          </p:nvCxnSpPr>
          <p:spPr>
            <a:xfrm>
              <a:off x="5826778" y="3891138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 flipH="1">
              <a:off x="5818092" y="4399683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楕円 219"/>
            <p:cNvSpPr>
              <a:spLocks noChangeAspect="1"/>
            </p:cNvSpPr>
            <p:nvPr/>
          </p:nvSpPr>
          <p:spPr>
            <a:xfrm>
              <a:off x="6031560" y="456705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0" name="グループ化 229"/>
            <p:cNvGrpSpPr/>
            <p:nvPr/>
          </p:nvGrpSpPr>
          <p:grpSpPr>
            <a:xfrm>
              <a:off x="908332" y="4711595"/>
              <a:ext cx="5364357" cy="1515682"/>
              <a:chOff x="1752145" y="5301106"/>
              <a:chExt cx="5364357" cy="1515682"/>
            </a:xfrm>
          </p:grpSpPr>
          <p:cxnSp>
            <p:nvCxnSpPr>
              <p:cNvPr id="231" name="直線コネクタ 230"/>
              <p:cNvCxnSpPr/>
              <p:nvPr/>
            </p:nvCxnSpPr>
            <p:spPr>
              <a:xfrm>
                <a:off x="2512463" y="5301106"/>
                <a:ext cx="979170" cy="497417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 flipV="1">
                <a:off x="1752145" y="5798862"/>
                <a:ext cx="1727520" cy="909352"/>
              </a:xfrm>
              <a:prstGeom prst="line">
                <a:avLst/>
              </a:prstGeom>
              <a:ln w="25400">
                <a:solidFill>
                  <a:schemeClr val="tx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>
                <a:off x="3479666" y="5787684"/>
                <a:ext cx="2697985" cy="2397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>
                <a:off x="6143904" y="5793148"/>
                <a:ext cx="972598" cy="1023640"/>
              </a:xfrm>
              <a:prstGeom prst="line">
                <a:avLst/>
              </a:prstGeom>
              <a:ln w="25400">
                <a:solidFill>
                  <a:schemeClr val="tx2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/>
              <p:cNvCxnSpPr/>
              <p:nvPr/>
            </p:nvCxnSpPr>
            <p:spPr>
              <a:xfrm flipV="1">
                <a:off x="6121386" y="5633875"/>
                <a:ext cx="739182" cy="160968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7" name="直線矢印コネクタ 236"/>
          <p:cNvCxnSpPr/>
          <p:nvPr/>
        </p:nvCxnSpPr>
        <p:spPr>
          <a:xfrm flipH="1" flipV="1">
            <a:off x="1668894" y="1540251"/>
            <a:ext cx="7506" cy="29014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スライド番号プレースホルダー 2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14" name="楕円 113"/>
          <p:cNvSpPr>
            <a:spLocks noChangeAspect="1"/>
          </p:cNvSpPr>
          <p:nvPr/>
        </p:nvSpPr>
        <p:spPr>
          <a:xfrm>
            <a:off x="4249135" y="1782159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/>
          <p:cNvSpPr>
            <a:spLocks noChangeAspect="1"/>
          </p:cNvSpPr>
          <p:nvPr/>
        </p:nvSpPr>
        <p:spPr>
          <a:xfrm>
            <a:off x="5039613" y="178058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/>
          <p:cNvSpPr>
            <a:spLocks noChangeAspect="1"/>
          </p:cNvSpPr>
          <p:nvPr/>
        </p:nvSpPr>
        <p:spPr>
          <a:xfrm>
            <a:off x="4248228" y="254681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楕円 116"/>
          <p:cNvSpPr>
            <a:spLocks noChangeAspect="1"/>
          </p:cNvSpPr>
          <p:nvPr/>
        </p:nvSpPr>
        <p:spPr>
          <a:xfrm>
            <a:off x="4250202" y="331144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/>
          <p:cNvSpPr>
            <a:spLocks noChangeAspect="1"/>
          </p:cNvSpPr>
          <p:nvPr/>
        </p:nvSpPr>
        <p:spPr>
          <a:xfrm>
            <a:off x="5040767" y="254987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楕円 118"/>
          <p:cNvSpPr>
            <a:spLocks noChangeAspect="1"/>
          </p:cNvSpPr>
          <p:nvPr/>
        </p:nvSpPr>
        <p:spPr>
          <a:xfrm>
            <a:off x="5040767" y="331584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/>
          <p:cNvSpPr>
            <a:spLocks noChangeAspect="1"/>
          </p:cNvSpPr>
          <p:nvPr/>
        </p:nvSpPr>
        <p:spPr>
          <a:xfrm>
            <a:off x="5830847" y="255751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/>
          <p:cNvSpPr>
            <a:spLocks noChangeAspect="1"/>
          </p:cNvSpPr>
          <p:nvPr/>
        </p:nvSpPr>
        <p:spPr>
          <a:xfrm>
            <a:off x="5832641" y="333466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楕円 121"/>
          <p:cNvSpPr>
            <a:spLocks noChangeAspect="1"/>
          </p:cNvSpPr>
          <p:nvPr/>
        </p:nvSpPr>
        <p:spPr>
          <a:xfrm>
            <a:off x="5045596" y="408843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楕円 122"/>
          <p:cNvSpPr>
            <a:spLocks noChangeAspect="1"/>
          </p:cNvSpPr>
          <p:nvPr/>
        </p:nvSpPr>
        <p:spPr>
          <a:xfrm>
            <a:off x="4244985" y="4094460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楕円 123"/>
          <p:cNvSpPr>
            <a:spLocks noChangeAspect="1"/>
          </p:cNvSpPr>
          <p:nvPr/>
        </p:nvSpPr>
        <p:spPr>
          <a:xfrm>
            <a:off x="3454752" y="4094459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楕円 124"/>
          <p:cNvSpPr>
            <a:spLocks noChangeAspect="1"/>
          </p:cNvSpPr>
          <p:nvPr/>
        </p:nvSpPr>
        <p:spPr>
          <a:xfrm>
            <a:off x="3463472" y="332049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>
            <a:spLocks noChangeAspect="1"/>
          </p:cNvSpPr>
          <p:nvPr/>
        </p:nvSpPr>
        <p:spPr>
          <a:xfrm>
            <a:off x="3462536" y="254329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楕円 126"/>
          <p:cNvSpPr>
            <a:spLocks noChangeAspect="1"/>
          </p:cNvSpPr>
          <p:nvPr/>
        </p:nvSpPr>
        <p:spPr>
          <a:xfrm>
            <a:off x="3460900" y="1787621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/>
          <p:cNvSpPr>
            <a:spLocks noChangeAspect="1"/>
          </p:cNvSpPr>
          <p:nvPr/>
        </p:nvSpPr>
        <p:spPr>
          <a:xfrm>
            <a:off x="2809585" y="209809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楕円 235"/>
          <p:cNvSpPr>
            <a:spLocks noChangeAspect="1"/>
          </p:cNvSpPr>
          <p:nvPr/>
        </p:nvSpPr>
        <p:spPr>
          <a:xfrm>
            <a:off x="2811652" y="287021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楕円 237"/>
          <p:cNvSpPr>
            <a:spLocks noChangeAspect="1"/>
          </p:cNvSpPr>
          <p:nvPr/>
        </p:nvSpPr>
        <p:spPr>
          <a:xfrm>
            <a:off x="2810832" y="364584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楕円 238"/>
          <p:cNvSpPr>
            <a:spLocks noChangeAspect="1"/>
          </p:cNvSpPr>
          <p:nvPr/>
        </p:nvSpPr>
        <p:spPr>
          <a:xfrm>
            <a:off x="2811928" y="4418251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楕円 240"/>
          <p:cNvSpPr>
            <a:spLocks noChangeAspect="1"/>
          </p:cNvSpPr>
          <p:nvPr/>
        </p:nvSpPr>
        <p:spPr>
          <a:xfrm>
            <a:off x="5830846" y="178508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楕円 241"/>
          <p:cNvSpPr>
            <a:spLocks noChangeAspect="1"/>
          </p:cNvSpPr>
          <p:nvPr/>
        </p:nvSpPr>
        <p:spPr>
          <a:xfrm>
            <a:off x="6260748" y="222271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楕円 242"/>
          <p:cNvSpPr>
            <a:spLocks noChangeAspect="1"/>
          </p:cNvSpPr>
          <p:nvPr/>
        </p:nvSpPr>
        <p:spPr>
          <a:xfrm>
            <a:off x="6257905" y="299192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楕円 243"/>
          <p:cNvSpPr>
            <a:spLocks noChangeAspect="1"/>
          </p:cNvSpPr>
          <p:nvPr/>
        </p:nvSpPr>
        <p:spPr>
          <a:xfrm>
            <a:off x="6669841" y="343056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楕円 244"/>
          <p:cNvSpPr>
            <a:spLocks noChangeAspect="1"/>
          </p:cNvSpPr>
          <p:nvPr/>
        </p:nvSpPr>
        <p:spPr>
          <a:xfrm>
            <a:off x="6675469" y="2657379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楕円 245"/>
          <p:cNvSpPr>
            <a:spLocks noChangeAspect="1"/>
          </p:cNvSpPr>
          <p:nvPr/>
        </p:nvSpPr>
        <p:spPr>
          <a:xfrm>
            <a:off x="6254230" y="3766001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楕円 246"/>
          <p:cNvSpPr>
            <a:spLocks noChangeAspect="1"/>
          </p:cNvSpPr>
          <p:nvPr/>
        </p:nvSpPr>
        <p:spPr>
          <a:xfrm>
            <a:off x="5839576" y="409918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楕円 247"/>
          <p:cNvSpPr>
            <a:spLocks noChangeAspect="1"/>
          </p:cNvSpPr>
          <p:nvPr/>
        </p:nvSpPr>
        <p:spPr>
          <a:xfrm>
            <a:off x="6259638" y="454627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楕円 248"/>
          <p:cNvSpPr>
            <a:spLocks noChangeAspect="1"/>
          </p:cNvSpPr>
          <p:nvPr/>
        </p:nvSpPr>
        <p:spPr>
          <a:xfrm>
            <a:off x="6674069" y="421234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楕円 249"/>
          <p:cNvSpPr>
            <a:spLocks noChangeAspect="1"/>
          </p:cNvSpPr>
          <p:nvPr/>
        </p:nvSpPr>
        <p:spPr>
          <a:xfrm>
            <a:off x="6676621" y="498262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楕円 250"/>
          <p:cNvSpPr>
            <a:spLocks noChangeAspect="1"/>
          </p:cNvSpPr>
          <p:nvPr/>
        </p:nvSpPr>
        <p:spPr>
          <a:xfrm>
            <a:off x="2165879" y="241381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楕円 251"/>
          <p:cNvSpPr>
            <a:spLocks noChangeAspect="1"/>
          </p:cNvSpPr>
          <p:nvPr/>
        </p:nvSpPr>
        <p:spPr>
          <a:xfrm>
            <a:off x="2169745" y="3188370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楕円 252"/>
          <p:cNvSpPr>
            <a:spLocks noChangeAspect="1"/>
          </p:cNvSpPr>
          <p:nvPr/>
        </p:nvSpPr>
        <p:spPr>
          <a:xfrm>
            <a:off x="2170926" y="396528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楕円 253"/>
          <p:cNvSpPr>
            <a:spLocks noChangeAspect="1"/>
          </p:cNvSpPr>
          <p:nvPr/>
        </p:nvSpPr>
        <p:spPr>
          <a:xfrm>
            <a:off x="2177417" y="473608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5" name="テキスト ボックス 254"/>
              <p:cNvSpPr txBox="1"/>
              <p:nvPr/>
            </p:nvSpPr>
            <p:spPr>
              <a:xfrm>
                <a:off x="4743924" y="3606708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en-US" altLang="ja-JP" sz="1400" b="0" dirty="0" smtClean="0"/>
              </a:p>
            </p:txBody>
          </p:sp>
        </mc:Choice>
        <mc:Fallback xmlns="">
          <p:sp>
            <p:nvSpPr>
              <p:cNvPr id="255" name="テキスト ボックス 2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924" y="3606708"/>
                <a:ext cx="141705" cy="215444"/>
              </a:xfrm>
              <a:prstGeom prst="rect">
                <a:avLst/>
              </a:prstGeom>
              <a:blipFill>
                <a:blip r:embed="rId4"/>
                <a:stretch>
                  <a:fillRect l="-17391" r="-13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" name="テキスト ボックス 255"/>
              <p:cNvSpPr txBox="1"/>
              <p:nvPr/>
            </p:nvSpPr>
            <p:spPr>
              <a:xfrm>
                <a:off x="4745437" y="2848888"/>
                <a:ext cx="3927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kumimoji="1" lang="ja-JP" altLang="en-US" sz="1400" dirty="0" smtClean="0"/>
              </a:p>
            </p:txBody>
          </p:sp>
        </mc:Choice>
        <mc:Fallback xmlns="">
          <p:sp>
            <p:nvSpPr>
              <p:cNvPr id="256" name="テキスト ボックス 2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437" y="2848888"/>
                <a:ext cx="392735" cy="215444"/>
              </a:xfrm>
              <a:prstGeom prst="rect">
                <a:avLst/>
              </a:prstGeom>
              <a:blipFill>
                <a:blip r:embed="rId5"/>
                <a:stretch>
                  <a:fillRect r="-15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4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457201" y="1401946"/>
            <a:ext cx="7966363" cy="24065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534345" y="4950267"/>
            <a:ext cx="7783924" cy="1642533"/>
          </a:xfrm>
          <a:prstGeom prst="roundRect">
            <a:avLst/>
          </a:prstGeom>
          <a:solidFill>
            <a:schemeClr val="accent6">
              <a:lumMod val="40000"/>
              <a:lumOff val="60000"/>
              <a:alpha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5475" y="5254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Example 3. Lattice of </a:t>
            </a:r>
            <a:r>
              <a:rPr lang="en-US" altLang="ja-JP" sz="4000" i="1" dirty="0" smtClean="0"/>
              <a:t>Lattices</a:t>
            </a:r>
            <a:r>
              <a:rPr lang="en-US" altLang="ja-JP" sz="4000" dirty="0" smtClean="0"/>
              <a:t> </a:t>
            </a:r>
            <a:endParaRPr kumimoji="1" lang="ja-JP" altLang="en-US" sz="4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534345" y="1456539"/>
                <a:ext cx="45447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  <m:d>
                          <m:d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2800" dirty="0">
                    <a:ea typeface="Cambria Math" panose="02040503050406030204" pitchFamily="18" charset="0"/>
                  </a:rPr>
                  <a:t> </a:t>
                </a:r>
                <a:endParaRPr kumimoji="1" lang="en-US" altLang="ja-JP" sz="2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45" y="1456539"/>
                <a:ext cx="454477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670586" y="3253678"/>
                <a:ext cx="51234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sSup>
                        <m:sSup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:={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deg</m:t>
                          </m:r>
                        </m:fName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86" y="3253678"/>
                <a:ext cx="5123454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557566" y="3902307"/>
                <a:ext cx="790799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2800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lang="ja-JP" altLang="en-US" sz="2800" dirty="0" smtClean="0"/>
                  <a:t> </a:t>
                </a:r>
                <a:r>
                  <a:rPr lang="en-US" altLang="ja-JP" sz="2800" dirty="0" smtClean="0"/>
                  <a:t>is uniform </a:t>
                </a:r>
                <a:r>
                  <a:rPr lang="en-US" altLang="ja-JP" sz="2800" dirty="0" err="1" smtClean="0"/>
                  <a:t>semimodular</a:t>
                </a:r>
                <a:r>
                  <a:rPr lang="en-US" altLang="ja-JP" sz="2800" dirty="0" smtClean="0"/>
                  <a:t> lattice (with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𝑡𝐿</m:t>
                    </m:r>
                  </m:oMath>
                </a14:m>
                <a:r>
                  <a:rPr lang="en-US" altLang="ja-JP" sz="2800" dirty="0" smtClean="0"/>
                  <a:t>)</a:t>
                </a:r>
              </a:p>
              <a:p>
                <a:r>
                  <a:rPr lang="en-US" altLang="ja-JP" sz="2800" dirty="0" smtClean="0"/>
                  <a:t>                 corresponding to </a:t>
                </a:r>
                <a14:m>
                  <m:oMath xmlns:m="http://schemas.openxmlformats.org/officeDocument/2006/math">
                    <m:r>
                      <a:rPr lang="ja-JP" altLang="en-US" sz="280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altLang="ja-JP" sz="2800" dirty="0" err="1" smtClean="0"/>
                  <a:t>deg</a:t>
                </a:r>
                <a:r>
                  <a:rPr lang="en-US" altLang="ja-JP" sz="2800" dirty="0" smtClean="0"/>
                  <a:t> </a:t>
                </a:r>
                <a:r>
                  <a:rPr lang="en-US" altLang="ja-JP" sz="2800" dirty="0" err="1" smtClean="0"/>
                  <a:t>det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66" y="3902307"/>
                <a:ext cx="7907999" cy="954107"/>
              </a:xfrm>
              <a:prstGeom prst="rect">
                <a:avLst/>
              </a:prstGeom>
              <a:blipFill>
                <a:blip r:embed="rId4"/>
                <a:stretch>
                  <a:fillRect l="-1541" t="-7643" r="-616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57201" y="2168985"/>
                <a:ext cx="9242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2168985"/>
                <a:ext cx="92422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114800" y="1279638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637922" y="5063917"/>
                <a:ext cx="35301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22" y="5063917"/>
                <a:ext cx="3530134" cy="461665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683877" y="5608462"/>
                <a:ext cx="6861846" cy="7389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2400" b="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≔{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kumimoji="1" lang="en-US" altLang="ja-JP" sz="2400" b="0" dirty="0" smtClean="0">
                    <a:ea typeface="Cambria Math" panose="02040503050406030204" pitchFamily="18" charset="0"/>
                  </a:rPr>
                  <a:t>-vector space generated by </a:t>
                </a:r>
                <a14:m>
                  <m:oMath xmlns:m="http://schemas.openxmlformats.org/officeDocument/2006/math"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endParaRPr kumimoji="1" lang="en-US" altLang="ja-JP" sz="2400" b="0" dirty="0" smtClean="0">
                  <a:ea typeface="Cambria Math" panose="02040503050406030204" pitchFamily="18" charset="0"/>
                </a:endParaRPr>
              </a:p>
              <a:p>
                <a:r>
                  <a:rPr kumimoji="1" lang="en-US" altLang="ja-JP" sz="2400" dirty="0" smtClean="0"/>
                  <a:t>             is  geometric lattice corresponding to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7" y="5608462"/>
                <a:ext cx="6861846" cy="738985"/>
              </a:xfrm>
              <a:prstGeom prst="rect">
                <a:avLst/>
              </a:prstGeom>
              <a:blipFill>
                <a:blip r:embed="rId8"/>
                <a:stretch>
                  <a:fillRect l="-533" t="-12397" b="-247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7303007" y="4996392"/>
            <a:ext cx="91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Recall</a:t>
            </a:r>
            <a:endParaRPr kumimoji="1" lang="ja-JP" altLang="en-US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14800" y="2971800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332898" y="2194222"/>
                <a:ext cx="6041269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{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ja-JP" sz="2800" b="0" dirty="0" smtClean="0">
                    <a:ea typeface="Cambria Math" panose="02040503050406030204" pitchFamily="18" charset="0"/>
                  </a:rPr>
                  <a:t>-module generated by</a:t>
                </a:r>
              </a:p>
              <a:p>
                <a:r>
                  <a:rPr kumimoji="1" lang="en-US" altLang="ja-JP" sz="2800" dirty="0" smtClean="0"/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kumimoji="1" lang="en-US" altLang="ja-JP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…,</m:t>
                    </m:r>
                  </m:oMath>
                </a14:m>
                <a:r>
                  <a:rPr kumimoji="1" lang="en-US" altLang="ja-JP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sub>
                    </m:sSub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898" y="2194222"/>
                <a:ext cx="6041269" cy="861774"/>
              </a:xfrm>
              <a:prstGeom prst="rect">
                <a:avLst/>
              </a:prstGeom>
              <a:blipFill>
                <a:blip r:embed="rId9"/>
                <a:stretch>
                  <a:fillRect t="-120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19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3536" y="3565885"/>
            <a:ext cx="8432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valuated </a:t>
            </a:r>
            <a:r>
              <a:rPr kumimoji="1" lang="en-US" altLang="ja-JP" sz="3200" dirty="0" err="1" smtClean="0"/>
              <a:t>matroid</a:t>
            </a:r>
            <a:r>
              <a:rPr kumimoji="1" lang="en-US" altLang="ja-JP" sz="3200" dirty="0" smtClean="0"/>
              <a:t>       uniform </a:t>
            </a:r>
            <a:r>
              <a:rPr kumimoji="1" lang="en-US" altLang="ja-JP" sz="3200" dirty="0" err="1" smtClean="0"/>
              <a:t>semimodular</a:t>
            </a:r>
            <a:r>
              <a:rPr kumimoji="1" lang="en-US" altLang="ja-JP" sz="3200" dirty="0" smtClean="0"/>
              <a:t> lattice</a:t>
            </a:r>
            <a:endParaRPr kumimoji="1" lang="ja-JP" altLang="en-US" sz="32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14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446577" y="3432093"/>
                <a:ext cx="6335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kumimoji="1" lang="en-US" altLang="ja-JP" sz="3200" dirty="0" smtClean="0"/>
                  <a:t> 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577" y="3432093"/>
                <a:ext cx="63350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170085" y="1807058"/>
            <a:ext cx="3199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tropical linear space,</a:t>
            </a:r>
          </a:p>
          <a:p>
            <a:r>
              <a:rPr kumimoji="1" lang="en-US" altLang="ja-JP" sz="2800" dirty="0" smtClean="0"/>
              <a:t>tropical convexity</a:t>
            </a:r>
            <a:endParaRPr kumimoji="1" lang="ja-JP" alt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454531" y="3871780"/>
                <a:ext cx="4488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200" i="1" smtClean="0">
                          <a:latin typeface="Cambria Math" panose="02040503050406030204" pitchFamily="18" charset="0"/>
                        </a:rPr>
                        <m:t>⇐</m:t>
                      </m:r>
                    </m:oMath>
                  </m:oMathPara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531" y="3871780"/>
                <a:ext cx="4488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角丸四角形吹き出し 6"/>
          <p:cNvSpPr/>
          <p:nvPr/>
        </p:nvSpPr>
        <p:spPr>
          <a:xfrm>
            <a:off x="3000338" y="1691700"/>
            <a:ext cx="3604731" cy="1175141"/>
          </a:xfrm>
          <a:prstGeom prst="wedgeRoundRectCallout">
            <a:avLst>
              <a:gd name="adj1" fmla="val -30881"/>
              <a:gd name="adj2" fmla="val 1003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1065647" y="4911569"/>
            <a:ext cx="4415312" cy="776217"/>
          </a:xfrm>
          <a:prstGeom prst="wedgeRoundRectCallout">
            <a:avLst>
              <a:gd name="adj1" fmla="val 10198"/>
              <a:gd name="adj2" fmla="val -1243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74468" y="5042808"/>
            <a:ext cx="4121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r</a:t>
            </a:r>
            <a:r>
              <a:rPr kumimoji="1" lang="en-US" altLang="ja-JP" sz="2800" dirty="0" smtClean="0"/>
              <a:t>ay, end, </a:t>
            </a:r>
            <a:r>
              <a:rPr kumimoji="1" lang="en-US" altLang="ja-JP" sz="2800" dirty="0" err="1"/>
              <a:t>m</a:t>
            </a:r>
            <a:r>
              <a:rPr kumimoji="1" lang="en-US" altLang="ja-JP" sz="2800" dirty="0" err="1" smtClean="0"/>
              <a:t>atroid</a:t>
            </a:r>
            <a:r>
              <a:rPr kumimoji="1" lang="en-US" altLang="ja-JP" sz="2800" dirty="0" smtClean="0"/>
              <a:t> at infinity</a:t>
            </a:r>
            <a:endParaRPr kumimoji="1" lang="ja-JP" altLang="en-US" sz="28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00338" y="393648"/>
            <a:ext cx="31320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latin typeface="+mj-lt"/>
              </a:rPr>
              <a:t>Proof outline</a:t>
            </a:r>
            <a:endParaRPr kumimoji="1" lang="ja-JP" altLang="en-US" sz="4400" dirty="0" smtClean="0">
              <a:latin typeface="+mj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59782" y="5687786"/>
            <a:ext cx="3469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inspired by building theory: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spherical building at infinity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 in Euclidean building</a:t>
            </a:r>
            <a:endParaRPr kumimoji="1" lang="ja-JP" altLang="en-US" sz="20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66014" y="1316037"/>
            <a:ext cx="203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tropical geometry</a:t>
            </a:r>
            <a:endParaRPr kumimoji="1"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42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06671" y="4194029"/>
            <a:ext cx="8533838" cy="1572077"/>
            <a:chOff x="226441" y="3873795"/>
            <a:chExt cx="8533838" cy="1572077"/>
          </a:xfrm>
        </p:grpSpPr>
        <p:sp>
          <p:nvSpPr>
            <p:cNvPr id="13" name="角丸四角形 12"/>
            <p:cNvSpPr/>
            <p:nvPr/>
          </p:nvSpPr>
          <p:spPr>
            <a:xfrm>
              <a:off x="226441" y="3902994"/>
              <a:ext cx="8533838" cy="154287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90829" y="3873795"/>
              <a:ext cx="72277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Tropical convexity </a:t>
              </a:r>
              <a:r>
                <a:rPr kumimoji="1" lang="en-US" altLang="ja-JP" dirty="0" smtClean="0"/>
                <a:t>(</a:t>
              </a:r>
              <a:r>
                <a:rPr kumimoji="1" lang="en-US" altLang="ja-JP" dirty="0" err="1" smtClean="0"/>
                <a:t>Murota</a:t>
              </a:r>
              <a:r>
                <a:rPr kumimoji="1" lang="en-US" altLang="ja-JP" dirty="0" smtClean="0"/>
                <a:t>-Tamura 2001,Develin-Sturmfels 2004)</a:t>
              </a:r>
              <a:endParaRPr kumimoji="1" lang="ja-JP" alt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704850" y="4438006"/>
                  <a:ext cx="5058885" cy="8617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𝒯</m:t>
                        </m:r>
                        <m:d>
                          <m:d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8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kumimoji="1" lang="ja-JP" altLang="en-US" sz="2800" i="1" smtClean="0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ja-JP" alt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kumimoji="1" lang="en-US" altLang="ja-JP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𝒯</m:t>
                        </m:r>
                        <m:d>
                          <m:d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8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</m:oMath>
                    </m:oMathPara>
                  </a14:m>
                  <a:endParaRPr kumimoji="1" lang="en-US" altLang="ja-JP" sz="2800" dirty="0" smtClean="0"/>
                </a:p>
                <a:p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kumimoji="1" lang="en-US" altLang="ja-JP" sz="28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𝒯</m:t>
                      </m:r>
                      <m:d>
                        <m:d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1" lang="en-US" altLang="ja-JP" sz="28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𝒯</m:t>
                      </m:r>
                      <m:d>
                        <m:d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850" y="4438006"/>
                  <a:ext cx="5058885" cy="86177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785080" y="0"/>
                <a:ext cx="7886700" cy="1325563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sz="3600" dirty="0" smtClean="0"/>
                  <a:t>Valuated </a:t>
                </a:r>
                <a:r>
                  <a:rPr kumimoji="1" lang="en-US" altLang="ja-JP" sz="3600" dirty="0" err="1" smtClean="0"/>
                  <a:t>matroid</a:t>
                </a:r>
                <a:r>
                  <a:rPr kumimoji="1" lang="en-US" altLang="ja-JP" sz="3600" dirty="0" smtClean="0"/>
                  <a:t> </a:t>
                </a:r>
                <a:br>
                  <a:rPr kumimoji="1" lang="en-US" altLang="ja-JP" sz="3600" dirty="0" smtClean="0"/>
                </a:br>
                <a14:m>
                  <m:oMath xmlns:m="http://schemas.openxmlformats.org/officeDocument/2006/math">
                    <m:r>
                      <a:rPr kumimoji="1" lang="en-US" altLang="ja-JP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kumimoji="1" lang="en-US" altLang="ja-JP" sz="3600" dirty="0" smtClean="0">
                    <a:sym typeface="Wingdings" panose="05000000000000000000" pitchFamily="2" charset="2"/>
                  </a:rPr>
                  <a:t> Uniform </a:t>
                </a:r>
                <a:r>
                  <a:rPr kumimoji="1" lang="en-US" altLang="ja-JP" sz="3600" dirty="0" err="1" smtClean="0">
                    <a:sym typeface="Wingdings" panose="05000000000000000000" pitchFamily="2" charset="2"/>
                  </a:rPr>
                  <a:t>semimodular</a:t>
                </a:r>
                <a:r>
                  <a:rPr kumimoji="1" lang="en-US" altLang="ja-JP" sz="3600" dirty="0" smtClean="0">
                    <a:sym typeface="Wingdings" panose="05000000000000000000" pitchFamily="2" charset="2"/>
                  </a:rPr>
                  <a:t> lattice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5080" y="0"/>
                <a:ext cx="7886700" cy="1325563"/>
              </a:xfrm>
              <a:blipFill>
                <a:blip r:embed="rId3"/>
                <a:stretch>
                  <a:fillRect l="-2396" t="-1843" b="-82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63235" y="1324295"/>
                <a:ext cx="4583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800" dirty="0" smtClean="0"/>
                  <a:t> valuated </a:t>
                </a:r>
                <a:r>
                  <a:rPr kumimoji="1" lang="en-US" altLang="ja-JP" sz="2800" dirty="0" err="1" smtClean="0"/>
                  <a:t>matroid</a:t>
                </a:r>
                <a:r>
                  <a:rPr kumimoji="1" lang="en-US" altLang="ja-JP" sz="2800" dirty="0" smtClean="0"/>
                  <a:t> on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5" y="1324295"/>
                <a:ext cx="4583884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グループ化 13"/>
          <p:cNvGrpSpPr/>
          <p:nvPr/>
        </p:nvGrpSpPr>
        <p:grpSpPr>
          <a:xfrm>
            <a:off x="294289" y="2537464"/>
            <a:ext cx="8666943" cy="1414897"/>
            <a:chOff x="289034" y="2337773"/>
            <a:chExt cx="8666943" cy="1385358"/>
          </a:xfrm>
        </p:grpSpPr>
        <p:sp>
          <p:nvSpPr>
            <p:cNvPr id="12" name="角丸四角形 11"/>
            <p:cNvSpPr/>
            <p:nvPr/>
          </p:nvSpPr>
          <p:spPr>
            <a:xfrm>
              <a:off x="289034" y="2337773"/>
              <a:ext cx="8582862" cy="138535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73115" y="2339602"/>
              <a:ext cx="85828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Tropical linear space </a:t>
              </a:r>
              <a:r>
                <a:rPr kumimoji="1" lang="en-US" altLang="ja-JP" dirty="0" smtClean="0"/>
                <a:t>(Dress-</a:t>
              </a:r>
              <a:r>
                <a:rPr kumimoji="1" lang="en-US" altLang="ja-JP" dirty="0" err="1" smtClean="0"/>
                <a:t>Terhalle</a:t>
              </a:r>
              <a:r>
                <a:rPr kumimoji="1" lang="en-US" altLang="ja-JP" dirty="0" smtClean="0"/>
                <a:t> 1993, </a:t>
              </a:r>
              <a:r>
                <a:rPr kumimoji="1" lang="en-US" altLang="ja-JP" dirty="0" err="1" smtClean="0"/>
                <a:t>Murota</a:t>
              </a:r>
              <a:r>
                <a:rPr kumimoji="1" lang="en-US" altLang="ja-JP" dirty="0" smtClean="0"/>
                <a:t>-Tamura 2001, Speyer 2008)</a:t>
              </a:r>
              <a:endParaRPr kumimoji="1" lang="ja-JP" alt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846096" y="3010042"/>
                  <a:ext cx="6816610" cy="4761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𝒯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28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≔</m:t>
                      </m:r>
                    </m:oMath>
                  </a14:m>
                  <a:r>
                    <a:rPr kumimoji="1" lang="en-US" altLang="ja-JP" sz="2800" b="0" i="0" dirty="0" smtClean="0">
                      <a:latin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ℬ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loop</m:t>
                      </m:r>
                    </m:oMath>
                  </a14:m>
                  <a:r>
                    <a:rPr kumimoji="1" lang="en-US" altLang="ja-JP" sz="2800" dirty="0" smtClean="0"/>
                    <a:t>-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 b="0" i="0" dirty="0" smtClean="0">
                          <a:latin typeface="Cambria Math" panose="02040503050406030204" pitchFamily="18" charset="0"/>
                        </a:rPr>
                        <m:t>free</m:t>
                      </m:r>
                      <m:r>
                        <m:rPr>
                          <m:nor/>
                        </m:rPr>
                        <a:rPr kumimoji="1" lang="en-US" altLang="ja-JP" sz="2800" b="0" i="0" dirty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096" y="3010042"/>
                  <a:ext cx="6816610" cy="476198"/>
                </a:xfrm>
                <a:prstGeom prst="rect">
                  <a:avLst/>
                </a:prstGeom>
                <a:blipFill>
                  <a:blip r:embed="rId5"/>
                  <a:stretch>
                    <a:fillRect t="-15000" b="-3875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37821" y="5897474"/>
                <a:ext cx="67518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𝒯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p>
                    </m:sSup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is uniform </a:t>
                </a:r>
                <a:r>
                  <a:rPr kumimoji="1" lang="en-US" altLang="ja-JP" sz="2800" dirty="0" err="1" smtClean="0"/>
                  <a:t>semimodular</a:t>
                </a:r>
                <a:r>
                  <a:rPr kumimoji="1" lang="en-US" altLang="ja-JP" sz="2800" dirty="0" smtClean="0"/>
                  <a:t> lattice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21" y="5897474"/>
                <a:ext cx="6751848" cy="523220"/>
              </a:xfrm>
              <a:prstGeom prst="rect">
                <a:avLst/>
              </a:prstGeom>
              <a:blipFill>
                <a:blip r:embed="rId6"/>
                <a:stretch>
                  <a:fillRect l="-1805" t="-13953" r="-1173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23234" y="4700714"/>
                <a:ext cx="34596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∙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automorphism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234" y="4700714"/>
                <a:ext cx="3459601" cy="523220"/>
              </a:xfrm>
              <a:prstGeom prst="rect">
                <a:avLst/>
              </a:prstGeom>
              <a:blipFill>
                <a:blip r:embed="rId7"/>
                <a:stretch>
                  <a:fillRect l="-3704" t="-13953" r="-1940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689794" y="5155953"/>
            <a:ext cx="3172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ym typeface="Wingdings" panose="05000000000000000000" pitchFamily="2" charset="2"/>
              </a:rPr>
              <a:t>----&gt; </a:t>
            </a:r>
            <a:r>
              <a:rPr kumimoji="1" lang="en-US" altLang="ja-JP" sz="2800" dirty="0" err="1" smtClean="0">
                <a:sym typeface="Wingdings" panose="05000000000000000000" pitchFamily="2" charset="2"/>
              </a:rPr>
              <a:t>semimodularity</a:t>
            </a:r>
            <a:endParaRPr kumimoji="1" lang="ja-JP" altLang="en-US" sz="2800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463235" y="1863690"/>
                <a:ext cx="62391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≔</m:t>
                        </m:r>
                        <m:r>
                          <m:rPr>
                            <m:sty m:val="p"/>
                          </m:rPr>
                          <a:rPr kumimoji="1" lang="en-US" altLang="ja-JP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Argmax</m:t>
                        </m:r>
                      </m:e>
                      <m:sub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kumimoji="1" lang="en-US" altLang="ja-JP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en-US" altLang="ja-JP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sub>
                    </m:sSub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  <m:sup/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kumimoji="1" lang="ja-JP" alt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kumimoji="1" lang="en-US" altLang="ja-JP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1" lang="en-US" altLang="ja-JP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p>
                    </m:sSup>
                    <m:r>
                      <a:rPr kumimoji="1"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5" y="1863690"/>
                <a:ext cx="6239144" cy="461665"/>
              </a:xfrm>
              <a:prstGeom prst="rect">
                <a:avLst/>
              </a:prstGeom>
              <a:blipFill>
                <a:blip r:embed="rId8"/>
                <a:stretch>
                  <a:fillRect l="-293" t="-132000" b="-19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4114800" y="2958193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248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sz="3600" dirty="0" smtClean="0"/>
                  <a:t>Uniform </a:t>
                </a:r>
                <a:r>
                  <a:rPr kumimoji="1" lang="en-US" altLang="ja-JP" sz="3600" dirty="0" err="1" smtClean="0"/>
                  <a:t>semimodular</a:t>
                </a:r>
                <a:r>
                  <a:rPr kumimoji="1" lang="en-US" altLang="ja-JP" sz="3600" dirty="0" smtClean="0"/>
                  <a:t> lattice</a:t>
                </a:r>
                <a:r>
                  <a:rPr lang="en-US" altLang="ja-JP" sz="3600" dirty="0"/>
                  <a:t/>
                </a:r>
                <a:br>
                  <a:rPr lang="en-US" altLang="ja-JP" sz="3600" dirty="0"/>
                </a:br>
                <a:r>
                  <a:rPr lang="en-US" altLang="ja-JP" sz="3600" dirty="0" smtClean="0"/>
                  <a:t>                     </a:t>
                </a:r>
                <a:r>
                  <a:rPr kumimoji="1" lang="en-US" altLang="ja-JP" sz="36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ja-JP" sz="3600" dirty="0" smtClean="0">
                    <a:sym typeface="Wingdings" panose="05000000000000000000" pitchFamily="2" charset="2"/>
                  </a:rPr>
                  <a:t> Valuated </a:t>
                </a:r>
                <a:r>
                  <a:rPr lang="en-US" altLang="ja-JP" sz="3600" dirty="0" err="1" smtClean="0">
                    <a:sym typeface="Wingdings" panose="05000000000000000000" pitchFamily="2" charset="2"/>
                  </a:rPr>
                  <a:t>matroid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18" t="-1843" b="-82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628651" y="2372473"/>
            <a:ext cx="5393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ym typeface="Wingdings" panose="05000000000000000000" pitchFamily="2" charset="2"/>
              </a:rPr>
              <a:t>Uniform </a:t>
            </a:r>
            <a:r>
              <a:rPr kumimoji="1" lang="en-US" altLang="ja-JP" sz="2800" dirty="0" err="1" smtClean="0">
                <a:sym typeface="Wingdings" panose="05000000000000000000" pitchFamily="2" charset="2"/>
              </a:rPr>
              <a:t>semimodular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 lattice</a:t>
            </a:r>
          </a:p>
          <a:p>
            <a:r>
              <a:rPr kumimoji="1" lang="en-US" altLang="ja-JP" sz="2800" dirty="0">
                <a:sym typeface="Wingdings" panose="05000000000000000000" pitchFamily="2" charset="2"/>
              </a:rPr>
              <a:t> 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                       valuated </a:t>
            </a:r>
            <a:r>
              <a:rPr kumimoji="1" lang="en-US" altLang="ja-JP" sz="2800" dirty="0" err="1" smtClean="0">
                <a:sym typeface="Wingdings" panose="05000000000000000000" pitchFamily="2" charset="2"/>
              </a:rPr>
              <a:t>matroid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 on</a:t>
            </a:r>
            <a:endParaRPr kumimoji="1" lang="en-US" altLang="ja-JP" sz="2800" i="1" u="sng" dirty="0" smtClean="0">
              <a:sym typeface="Wingdings" panose="05000000000000000000" pitchFamily="2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8650" y="1690689"/>
            <a:ext cx="5812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800" dirty="0"/>
              <a:t>Geometric lattice </a:t>
            </a:r>
            <a:r>
              <a:rPr kumimoji="1" lang="en-US" altLang="ja-JP" sz="2800" dirty="0">
                <a:sym typeface="Wingdings" panose="05000000000000000000" pitchFamily="2" charset="2"/>
              </a:rPr>
              <a:t> </a:t>
            </a:r>
            <a:r>
              <a:rPr kumimoji="1" lang="en-US" altLang="ja-JP" sz="2800" dirty="0" err="1">
                <a:sym typeface="Wingdings" panose="05000000000000000000" pitchFamily="2" charset="2"/>
              </a:rPr>
              <a:t>matroid</a:t>
            </a:r>
            <a:r>
              <a:rPr kumimoji="1" lang="en-US" altLang="ja-JP" sz="2800" dirty="0">
                <a:sym typeface="Wingdings" panose="05000000000000000000" pitchFamily="2" charset="2"/>
              </a:rPr>
              <a:t> on 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atoms</a:t>
            </a:r>
            <a:endParaRPr kumimoji="1" lang="en-US" altLang="ja-JP" sz="2800" dirty="0">
              <a:sym typeface="Wingdings" panose="05000000000000000000" pitchFamily="2" charset="2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52161" y="3614030"/>
            <a:ext cx="7413172" cy="1210475"/>
            <a:chOff x="452161" y="3614030"/>
            <a:chExt cx="7413172" cy="1210475"/>
          </a:xfrm>
        </p:grpSpPr>
        <p:sp>
          <p:nvSpPr>
            <p:cNvPr id="7" name="角丸四角形 6"/>
            <p:cNvSpPr/>
            <p:nvPr/>
          </p:nvSpPr>
          <p:spPr>
            <a:xfrm>
              <a:off x="452161" y="3614030"/>
              <a:ext cx="7413172" cy="121047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598574" y="3651431"/>
                  <a:ext cx="6452728" cy="10095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Ray: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≺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≺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≺…</m:t>
                      </m:r>
                    </m:oMath>
                  </a14:m>
                  <a:r>
                    <a:rPr kumimoji="1" lang="en-US" altLang="ja-JP" sz="2800" dirty="0" smtClean="0"/>
                    <a:t> </a:t>
                  </a:r>
                </a:p>
                <a:p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       </a:t>
                  </a:r>
                  <a:r>
                    <a:rPr kumimoji="1" lang="en-US" altLang="ja-JP" sz="2800" dirty="0" err="1" smtClean="0"/>
                    <a:t>s.t.</a:t>
                  </a:r>
                  <a:r>
                    <a:rPr kumimoji="1" lang="en-US" altLang="ja-JP" sz="2800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574" y="3651431"/>
                  <a:ext cx="6452728" cy="1009572"/>
                </a:xfrm>
                <a:prstGeom prst="rect">
                  <a:avLst/>
                </a:prstGeom>
                <a:blipFill>
                  <a:blip r:embed="rId3"/>
                  <a:stretch>
                    <a:fillRect l="-1889" t="-6024" b="-1385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グループ化 10"/>
          <p:cNvGrpSpPr/>
          <p:nvPr/>
        </p:nvGrpSpPr>
        <p:grpSpPr>
          <a:xfrm>
            <a:off x="452161" y="4949694"/>
            <a:ext cx="7413172" cy="1384995"/>
            <a:chOff x="452161" y="4949694"/>
            <a:chExt cx="7413172" cy="1384995"/>
          </a:xfrm>
        </p:grpSpPr>
        <p:sp>
          <p:nvSpPr>
            <p:cNvPr id="8" name="角丸四角形 7"/>
            <p:cNvSpPr/>
            <p:nvPr/>
          </p:nvSpPr>
          <p:spPr>
            <a:xfrm>
              <a:off x="452161" y="5009297"/>
              <a:ext cx="7413172" cy="130985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628650" y="4949694"/>
                  <a:ext cx="6346353" cy="13849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End: an equivalence class of rays </a:t>
                  </a:r>
                </a:p>
                <a:p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               by parallel relation </a:t>
                  </a:r>
                  <a14:m>
                    <m:oMath xmlns:m="http://schemas.openxmlformats.org/officeDocument/2006/math">
                      <m:r>
                        <a:rPr kumimoji="1"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a14:m>
                  <a:endParaRPr kumimoji="1" lang="en-US" altLang="ja-JP" sz="2800" dirty="0" smtClean="0">
                    <a:ea typeface="Cambria Math" panose="02040503050406030204" pitchFamily="18" charset="0"/>
                  </a:endParaRPr>
                </a:p>
                <a:p>
                  <a:r>
                    <a:rPr kumimoji="1" lang="en-US" altLang="ja-JP" sz="2800" dirty="0" smtClean="0"/>
                    <a:t>             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)∨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50" y="4949694"/>
                  <a:ext cx="6346353" cy="1384995"/>
                </a:xfrm>
                <a:prstGeom prst="rect">
                  <a:avLst/>
                </a:prstGeom>
                <a:blipFill>
                  <a:blip r:embed="rId4"/>
                  <a:stretch>
                    <a:fillRect l="-1921" t="-44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66971" y="2779000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????</a:t>
            </a:r>
            <a:endParaRPr kumimoji="1" lang="ja-JP" altLang="en-US" sz="32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0138" y="2741805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/>
              <a:t>ends</a:t>
            </a:r>
            <a:endParaRPr kumimoji="1" lang="ja-JP" alt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65469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234965" y="625366"/>
                <a:ext cx="456843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800" dirty="0" smtClean="0"/>
                  <a:t> the set of all ends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800" dirty="0" smtClean="0"/>
                  <a:t>-rays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representatives of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965" y="625366"/>
                <a:ext cx="4568430" cy="954107"/>
              </a:xfrm>
              <a:prstGeom prst="rect">
                <a:avLst/>
              </a:prstGeom>
              <a:blipFill>
                <a:blip r:embed="rId2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234965" y="4170206"/>
                <a:ext cx="5520101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Matroid at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8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kumimoji="1" lang="en-US" altLang="ja-JP" sz="2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err="1" smtClean="0"/>
                  <a:t>Matroid</a:t>
                </a:r>
                <a:r>
                  <a:rPr kumimoji="1" lang="en-US" altLang="ja-JP" sz="2800" dirty="0" smtClean="0"/>
                  <a:t> at infinity: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p>
                    <m:r>
                      <m:rPr>
                        <m:nor/>
                      </m:rPr>
                      <a:rPr kumimoji="1" lang="en-US" altLang="ja-JP" sz="2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, </m:t>
                        </m:r>
                        <m:nary>
                          <m:naryPr>
                            <m:chr m:val="⋃"/>
                            <m:supHide m:val="on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ℬ</m:t>
                                </m:r>
                              </m:e>
                              <m:sup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nary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965" y="4170206"/>
                <a:ext cx="5520101" cy="1384995"/>
              </a:xfrm>
              <a:prstGeom prst="rect">
                <a:avLst/>
              </a:prstGeom>
              <a:blipFill>
                <a:blip r:embed="rId3"/>
                <a:stretch>
                  <a:fillRect l="-2320" b="-70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460938" y="5738648"/>
                <a:ext cx="45859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>
                    <a:sym typeface="Wingdings" panose="05000000000000000000" pitchFamily="2" charset="2"/>
                  </a:rPr>
                  <a:t> </a:t>
                </a:r>
                <a:r>
                  <a:rPr kumimoji="1" lang="en-US" altLang="ja-JP" sz="2800" dirty="0" smtClean="0"/>
                  <a:t>Valuated </a:t>
                </a:r>
                <a:r>
                  <a:rPr kumimoji="1" lang="en-US" altLang="ja-JP" sz="2800" dirty="0" err="1" smtClean="0"/>
                  <a:t>matroid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p>
                  </m:oMath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8" y="5738648"/>
                <a:ext cx="4585999" cy="523220"/>
              </a:xfrm>
              <a:prstGeom prst="rect">
                <a:avLst/>
              </a:prstGeom>
              <a:blipFill>
                <a:blip r:embed="rId4"/>
                <a:stretch>
                  <a:fillRect l="-2793" t="-13953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3880758" y="2258781"/>
            <a:ext cx="1104900" cy="13988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4355144" y="21938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4321438" y="3657596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438" y="3657596"/>
                <a:ext cx="283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4161367" y="1783154"/>
                <a:ext cx="6734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367" y="1783154"/>
                <a:ext cx="673453" cy="369332"/>
              </a:xfrm>
              <a:prstGeom prst="rect">
                <a:avLst/>
              </a:prstGeom>
              <a:blipFill>
                <a:blip r:embed="rId6"/>
                <a:stretch>
                  <a:fillRect r="-45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/>
          <p:nvPr/>
        </p:nvCxnSpPr>
        <p:spPr>
          <a:xfrm flipV="1">
            <a:off x="4481765" y="3254861"/>
            <a:ext cx="647522" cy="4027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5709455" y="2478263"/>
            <a:ext cx="2484213" cy="510331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709455" y="2002713"/>
            <a:ext cx="1121331" cy="993590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2117271" y="3145498"/>
            <a:ext cx="1385418" cy="141989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5129287" y="1888226"/>
            <a:ext cx="784204" cy="1359427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7" idx="1"/>
          </p:cNvCxnSpPr>
          <p:nvPr/>
        </p:nvCxnSpPr>
        <p:spPr>
          <a:xfrm>
            <a:off x="3532833" y="2879425"/>
            <a:ext cx="856748" cy="7508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3120171" y="1915886"/>
            <a:ext cx="410696" cy="963539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2489671" y="2705167"/>
            <a:ext cx="1026063" cy="165090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9" idx="0"/>
          </p:cNvCxnSpPr>
          <p:nvPr/>
        </p:nvCxnSpPr>
        <p:spPr>
          <a:xfrm>
            <a:off x="3472543" y="3287486"/>
            <a:ext cx="990601" cy="3701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2809036" y="3036136"/>
            <a:ext cx="662267" cy="238069"/>
          </a:xfrm>
          <a:prstGeom prst="line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5113240" y="2958188"/>
            <a:ext cx="647522" cy="32397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角丸四角形 60"/>
          <p:cNvSpPr/>
          <p:nvPr/>
        </p:nvSpPr>
        <p:spPr>
          <a:xfrm>
            <a:off x="3765770" y="3406246"/>
            <a:ext cx="1347470" cy="124954"/>
          </a:xfrm>
          <a:prstGeom prst="roundRect">
            <a:avLst/>
          </a:prstGeom>
          <a:solidFill>
            <a:schemeClr val="accent6">
              <a:alpha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64619" y="2645688"/>
            <a:ext cx="1188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geometric </a:t>
            </a:r>
          </a:p>
          <a:p>
            <a:pPr algn="ctr"/>
            <a:r>
              <a:rPr kumimoji="1" lang="en-US" altLang="ja-JP" dirty="0" smtClean="0"/>
              <a:t>lattice</a:t>
            </a:r>
            <a:endParaRPr kumimoji="1" lang="ja-JP" altLang="en-US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822299" y="3478425"/>
            <a:ext cx="83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atoms</a:t>
            </a:r>
            <a:endParaRPr kumimoji="1" lang="ja-JP" altLang="en-US" sz="2000" dirty="0" smtClean="0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4373765" y="3614482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8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18</a:t>
            </a:fld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2194173" y="890912"/>
            <a:ext cx="4672719" cy="4017584"/>
            <a:chOff x="908332" y="1059180"/>
            <a:chExt cx="5406949" cy="4737187"/>
          </a:xfrm>
        </p:grpSpPr>
        <p:sp>
          <p:nvSpPr>
            <p:cNvPr id="4" name="フリーフォーム 3"/>
            <p:cNvSpPr/>
            <p:nvPr/>
          </p:nvSpPr>
          <p:spPr>
            <a:xfrm>
              <a:off x="5340699" y="1386673"/>
              <a:ext cx="718457" cy="2868804"/>
            </a:xfrm>
            <a:custGeom>
              <a:avLst/>
              <a:gdLst>
                <a:gd name="connsiteX0" fmla="*/ 0 w 718457"/>
                <a:gd name="connsiteY0" fmla="*/ 135652 h 2868804"/>
                <a:gd name="connsiteX1" fmla="*/ 718457 w 718457"/>
                <a:gd name="connsiteY1" fmla="*/ 0 h 2868804"/>
                <a:gd name="connsiteX2" fmla="*/ 658167 w 718457"/>
                <a:gd name="connsiteY2" fmla="*/ 2713054 h 2868804"/>
                <a:gd name="connsiteX3" fmla="*/ 10048 w 718457"/>
                <a:gd name="connsiteY3" fmla="*/ 2868804 h 2868804"/>
                <a:gd name="connsiteX4" fmla="*/ 0 w 718457"/>
                <a:gd name="connsiteY4" fmla="*/ 135652 h 28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57" h="2868804">
                  <a:moveTo>
                    <a:pt x="0" y="135652"/>
                  </a:moveTo>
                  <a:lnTo>
                    <a:pt x="718457" y="0"/>
                  </a:lnTo>
                  <a:lnTo>
                    <a:pt x="658167" y="2713054"/>
                  </a:lnTo>
                  <a:lnTo>
                    <a:pt x="10048" y="2868804"/>
                  </a:lnTo>
                  <a:cubicBezTo>
                    <a:pt x="6699" y="1971151"/>
                    <a:pt x="3349" y="1073499"/>
                    <a:pt x="0" y="135652"/>
                  </a:cubicBez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5328518" y="1539350"/>
              <a:ext cx="986763" cy="3772722"/>
            </a:xfrm>
            <a:custGeom>
              <a:avLst/>
              <a:gdLst>
                <a:gd name="connsiteX0" fmla="*/ 0 w 986763"/>
                <a:gd name="connsiteY0" fmla="*/ 0 h 3772722"/>
                <a:gd name="connsiteX1" fmla="*/ 986763 w 986763"/>
                <a:gd name="connsiteY1" fmla="*/ 1019654 h 3772722"/>
                <a:gd name="connsiteX2" fmla="*/ 980184 w 986763"/>
                <a:gd name="connsiteY2" fmla="*/ 3772722 h 3772722"/>
                <a:gd name="connsiteX3" fmla="*/ 6578 w 986763"/>
                <a:gd name="connsiteY3" fmla="*/ 2720175 h 3772722"/>
                <a:gd name="connsiteX4" fmla="*/ 0 w 986763"/>
                <a:gd name="connsiteY4" fmla="*/ 0 h 377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63" h="3772722">
                  <a:moveTo>
                    <a:pt x="0" y="0"/>
                  </a:moveTo>
                  <a:lnTo>
                    <a:pt x="986763" y="1019654"/>
                  </a:lnTo>
                  <a:lnTo>
                    <a:pt x="980184" y="3772722"/>
                  </a:lnTo>
                  <a:lnTo>
                    <a:pt x="6578" y="2720175"/>
                  </a:lnTo>
                  <a:cubicBezTo>
                    <a:pt x="5482" y="1827703"/>
                    <a:pt x="4385" y="935231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リーフォーム 5"/>
            <p:cNvSpPr/>
            <p:nvPr/>
          </p:nvSpPr>
          <p:spPr>
            <a:xfrm>
              <a:off x="1630680" y="1059180"/>
              <a:ext cx="979170" cy="3215640"/>
            </a:xfrm>
            <a:custGeom>
              <a:avLst/>
              <a:gdLst>
                <a:gd name="connsiteX0" fmla="*/ 971550 w 979170"/>
                <a:gd name="connsiteY0" fmla="*/ 487680 h 3215640"/>
                <a:gd name="connsiteX1" fmla="*/ 0 w 979170"/>
                <a:gd name="connsiteY1" fmla="*/ 0 h 3215640"/>
                <a:gd name="connsiteX2" fmla="*/ 34290 w 979170"/>
                <a:gd name="connsiteY2" fmla="*/ 2758440 h 3215640"/>
                <a:gd name="connsiteX3" fmla="*/ 979170 w 979170"/>
                <a:gd name="connsiteY3" fmla="*/ 3215640 h 3215640"/>
                <a:gd name="connsiteX4" fmla="*/ 971550 w 979170"/>
                <a:gd name="connsiteY4" fmla="*/ 487680 h 32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9170" h="3215640">
                  <a:moveTo>
                    <a:pt x="971550" y="487680"/>
                  </a:moveTo>
                  <a:lnTo>
                    <a:pt x="0" y="0"/>
                  </a:lnTo>
                  <a:lnTo>
                    <a:pt x="34290" y="2758440"/>
                  </a:lnTo>
                  <a:lnTo>
                    <a:pt x="979170" y="3215640"/>
                  </a:lnTo>
                  <a:lnTo>
                    <a:pt x="971550" y="48768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1089660" y="1539240"/>
              <a:ext cx="1504950" cy="3478530"/>
            </a:xfrm>
            <a:custGeom>
              <a:avLst/>
              <a:gdLst>
                <a:gd name="connsiteX0" fmla="*/ 1493520 w 1504950"/>
                <a:gd name="connsiteY0" fmla="*/ 0 h 3478530"/>
                <a:gd name="connsiteX1" fmla="*/ 0 w 1504950"/>
                <a:gd name="connsiteY1" fmla="*/ 754380 h 3478530"/>
                <a:gd name="connsiteX2" fmla="*/ 15240 w 1504950"/>
                <a:gd name="connsiteY2" fmla="*/ 3478530 h 3478530"/>
                <a:gd name="connsiteX3" fmla="*/ 1504950 w 1504950"/>
                <a:gd name="connsiteY3" fmla="*/ 2701290 h 3478530"/>
                <a:gd name="connsiteX4" fmla="*/ 1493520 w 1504950"/>
                <a:gd name="connsiteY4" fmla="*/ 0 h 3478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3478530">
                  <a:moveTo>
                    <a:pt x="1493520" y="0"/>
                  </a:moveTo>
                  <a:lnTo>
                    <a:pt x="0" y="754380"/>
                  </a:lnTo>
                  <a:lnTo>
                    <a:pt x="15240" y="3478530"/>
                  </a:lnTo>
                  <a:lnTo>
                    <a:pt x="1504950" y="2701290"/>
                  </a:lnTo>
                  <a:lnTo>
                    <a:pt x="1493520" y="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576972" y="1537660"/>
              <a:ext cx="2761210" cy="2733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2590800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>
              <a:cxnSpLocks noChangeAspect="1"/>
            </p:cNvCxnSpPr>
            <p:nvPr/>
          </p:nvCxnSpPr>
          <p:spPr>
            <a:xfrm flipH="1">
              <a:off x="2595970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楕円 10"/>
            <p:cNvSpPr>
              <a:spLocks noChangeAspect="1"/>
            </p:cNvSpPr>
            <p:nvPr/>
          </p:nvSpPr>
          <p:spPr>
            <a:xfrm>
              <a:off x="3012000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3500696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cxnSpLocks noChangeAspect="1"/>
            </p:cNvCxnSpPr>
            <p:nvPr/>
          </p:nvCxnSpPr>
          <p:spPr>
            <a:xfrm flipH="1">
              <a:off x="3505866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楕円 13"/>
            <p:cNvSpPr>
              <a:spLocks noChangeAspect="1"/>
            </p:cNvSpPr>
            <p:nvPr/>
          </p:nvSpPr>
          <p:spPr>
            <a:xfrm>
              <a:off x="3921896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4415096" y="15305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cxnSpLocks noChangeAspect="1"/>
            </p:cNvCxnSpPr>
            <p:nvPr/>
          </p:nvCxnSpPr>
          <p:spPr>
            <a:xfrm flipH="1">
              <a:off x="4420266" y="15378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楕円 16"/>
            <p:cNvSpPr>
              <a:spLocks noChangeAspect="1"/>
            </p:cNvSpPr>
            <p:nvPr/>
          </p:nvSpPr>
          <p:spPr>
            <a:xfrm>
              <a:off x="4836296" y="19566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2595143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cxnSpLocks noChangeAspect="1"/>
            </p:cNvCxnSpPr>
            <p:nvPr/>
          </p:nvCxnSpPr>
          <p:spPr>
            <a:xfrm flipH="1">
              <a:off x="2600313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楕円 19"/>
            <p:cNvSpPr>
              <a:spLocks noChangeAspect="1"/>
            </p:cNvSpPr>
            <p:nvPr/>
          </p:nvSpPr>
          <p:spPr>
            <a:xfrm>
              <a:off x="3016343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3505039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cxnSpLocks noChangeAspect="1"/>
            </p:cNvCxnSpPr>
            <p:nvPr/>
          </p:nvCxnSpPr>
          <p:spPr>
            <a:xfrm flipH="1">
              <a:off x="3510209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楕円 22"/>
            <p:cNvSpPr>
              <a:spLocks noChangeAspect="1"/>
            </p:cNvSpPr>
            <p:nvPr/>
          </p:nvSpPr>
          <p:spPr>
            <a:xfrm>
              <a:off x="3926239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4419439" y="24371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cxnSpLocks noChangeAspect="1"/>
            </p:cNvCxnSpPr>
            <p:nvPr/>
          </p:nvCxnSpPr>
          <p:spPr>
            <a:xfrm flipH="1">
              <a:off x="4424609" y="24444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楕円 25"/>
            <p:cNvSpPr>
              <a:spLocks noChangeAspect="1"/>
            </p:cNvSpPr>
            <p:nvPr/>
          </p:nvSpPr>
          <p:spPr>
            <a:xfrm>
              <a:off x="4840639" y="28631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2595143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cxnSpLocks noChangeAspect="1"/>
            </p:cNvCxnSpPr>
            <p:nvPr/>
          </p:nvCxnSpPr>
          <p:spPr>
            <a:xfrm flipH="1">
              <a:off x="2600313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楕円 28"/>
            <p:cNvSpPr>
              <a:spLocks noChangeAspect="1"/>
            </p:cNvSpPr>
            <p:nvPr/>
          </p:nvSpPr>
          <p:spPr>
            <a:xfrm>
              <a:off x="3016343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3505039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cxnSpLocks noChangeAspect="1"/>
            </p:cNvCxnSpPr>
            <p:nvPr/>
          </p:nvCxnSpPr>
          <p:spPr>
            <a:xfrm flipH="1">
              <a:off x="3510209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楕円 31"/>
            <p:cNvSpPr>
              <a:spLocks noChangeAspect="1"/>
            </p:cNvSpPr>
            <p:nvPr/>
          </p:nvSpPr>
          <p:spPr>
            <a:xfrm>
              <a:off x="3926239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4419439" y="33427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cxnSpLocks noChangeAspect="1"/>
            </p:cNvCxnSpPr>
            <p:nvPr/>
          </p:nvCxnSpPr>
          <p:spPr>
            <a:xfrm flipH="1">
              <a:off x="4424609" y="33500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楕円 34"/>
            <p:cNvSpPr>
              <a:spLocks noChangeAspect="1"/>
            </p:cNvSpPr>
            <p:nvPr/>
          </p:nvSpPr>
          <p:spPr>
            <a:xfrm>
              <a:off x="4840639" y="3768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1841852" y="1908212"/>
              <a:ext cx="742237" cy="537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1838577" y="152803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840903" y="282244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1837628" y="244226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1841678" y="3733489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V="1">
              <a:off x="1838403" y="3353309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1095866" y="228426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V="1">
              <a:off x="1092591" y="190408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094917" y="3198502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flipV="1">
              <a:off x="1091642" y="281832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1095692" y="4109544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1092417" y="3729364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楕円 47"/>
            <p:cNvSpPr>
              <a:spLocks noChangeAspect="1"/>
            </p:cNvSpPr>
            <p:nvPr/>
          </p:nvSpPr>
          <p:spPr>
            <a:xfrm>
              <a:off x="2178549" y="214490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/>
            <p:cNvSpPr>
              <a:spLocks noChangeAspect="1"/>
            </p:cNvSpPr>
            <p:nvPr/>
          </p:nvSpPr>
          <p:spPr>
            <a:xfrm>
              <a:off x="1435203" y="252003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1435203" y="342952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/>
            <p:cNvSpPr>
              <a:spLocks noChangeAspect="1"/>
            </p:cNvSpPr>
            <p:nvPr/>
          </p:nvSpPr>
          <p:spPr>
            <a:xfrm>
              <a:off x="2175465" y="305460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/>
            <p:cNvSpPr>
              <a:spLocks noChangeAspect="1"/>
            </p:cNvSpPr>
            <p:nvPr/>
          </p:nvSpPr>
          <p:spPr>
            <a:xfrm>
              <a:off x="2175465" y="397304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>
              <a:spLocks noChangeAspect="1"/>
            </p:cNvSpPr>
            <p:nvPr/>
          </p:nvSpPr>
          <p:spPr>
            <a:xfrm>
              <a:off x="1433697" y="4343756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5344029" y="153765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>
              <a:off x="5335343" y="2046204"/>
              <a:ext cx="491236" cy="406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楕円 55"/>
            <p:cNvSpPr>
              <a:spLocks noChangeAspect="1"/>
            </p:cNvSpPr>
            <p:nvPr/>
          </p:nvSpPr>
          <p:spPr>
            <a:xfrm>
              <a:off x="5548811" y="221358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5344408" y="245857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5335722" y="296712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楕円 58"/>
            <p:cNvSpPr>
              <a:spLocks noChangeAspect="1"/>
            </p:cNvSpPr>
            <p:nvPr/>
          </p:nvSpPr>
          <p:spPr>
            <a:xfrm>
              <a:off x="5549190" y="313450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5337355" y="337470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>
              <a:off x="5328669" y="388325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楕円 61"/>
            <p:cNvSpPr>
              <a:spLocks noChangeAspect="1"/>
            </p:cNvSpPr>
            <p:nvPr/>
          </p:nvSpPr>
          <p:spPr>
            <a:xfrm>
              <a:off x="5542137" y="405063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>
              <a:off x="5829933" y="2057123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5821247" y="2565668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楕円 64"/>
            <p:cNvSpPr>
              <a:spLocks noChangeAspect="1"/>
            </p:cNvSpPr>
            <p:nvPr/>
          </p:nvSpPr>
          <p:spPr>
            <a:xfrm>
              <a:off x="6034715" y="2733044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/>
            <p:cNvCxnSpPr/>
            <p:nvPr/>
          </p:nvCxnSpPr>
          <p:spPr>
            <a:xfrm>
              <a:off x="5829441" y="2973644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5820755" y="3482189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楕円 67"/>
            <p:cNvSpPr>
              <a:spLocks noChangeAspect="1"/>
            </p:cNvSpPr>
            <p:nvPr/>
          </p:nvSpPr>
          <p:spPr>
            <a:xfrm>
              <a:off x="6034223" y="36495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/>
            <p:cNvCxnSpPr/>
            <p:nvPr/>
          </p:nvCxnSpPr>
          <p:spPr>
            <a:xfrm>
              <a:off x="5826778" y="3891138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>
              <a:off x="5818092" y="4399683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楕円 70"/>
            <p:cNvSpPr>
              <a:spLocks noChangeAspect="1"/>
            </p:cNvSpPr>
            <p:nvPr/>
          </p:nvSpPr>
          <p:spPr>
            <a:xfrm>
              <a:off x="6031560" y="456705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2" name="グループ化 71"/>
            <p:cNvGrpSpPr/>
            <p:nvPr/>
          </p:nvGrpSpPr>
          <p:grpSpPr>
            <a:xfrm>
              <a:off x="908332" y="4528914"/>
              <a:ext cx="5389093" cy="1267453"/>
              <a:chOff x="1752145" y="5118425"/>
              <a:chExt cx="5389093" cy="1267453"/>
            </a:xfrm>
          </p:grpSpPr>
          <p:cxnSp>
            <p:nvCxnSpPr>
              <p:cNvPr id="73" name="直線コネクタ 72"/>
              <p:cNvCxnSpPr/>
              <p:nvPr/>
            </p:nvCxnSpPr>
            <p:spPr>
              <a:xfrm>
                <a:off x="3006119" y="5118425"/>
                <a:ext cx="462758" cy="248709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 flipV="1">
                <a:off x="1752145" y="5368590"/>
                <a:ext cx="1727520" cy="909352"/>
              </a:xfrm>
              <a:prstGeom prst="line">
                <a:avLst/>
              </a:prstGeom>
              <a:ln w="25400">
                <a:solidFill>
                  <a:schemeClr val="tx2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>
                <a:off x="3479665" y="5369489"/>
                <a:ext cx="2697985" cy="2397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6168640" y="5362238"/>
                <a:ext cx="972598" cy="1023640"/>
              </a:xfrm>
              <a:prstGeom prst="line">
                <a:avLst/>
              </a:prstGeom>
              <a:ln w="25400">
                <a:solidFill>
                  <a:schemeClr val="tx2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/>
              <p:cNvCxnSpPr/>
              <p:nvPr/>
            </p:nvCxnSpPr>
            <p:spPr>
              <a:xfrm flipV="1">
                <a:off x="6200080" y="5307684"/>
                <a:ext cx="369641" cy="6131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楕円 78"/>
          <p:cNvSpPr>
            <a:spLocks noChangeAspect="1"/>
          </p:cNvSpPr>
          <p:nvPr/>
        </p:nvSpPr>
        <p:spPr>
          <a:xfrm>
            <a:off x="4404301" y="1267420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/>
          <p:cNvSpPr>
            <a:spLocks noChangeAspect="1"/>
          </p:cNvSpPr>
          <p:nvPr/>
        </p:nvSpPr>
        <p:spPr>
          <a:xfrm>
            <a:off x="5194779" y="126584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/>
          <p:cNvSpPr>
            <a:spLocks noChangeAspect="1"/>
          </p:cNvSpPr>
          <p:nvPr/>
        </p:nvSpPr>
        <p:spPr>
          <a:xfrm>
            <a:off x="4403394" y="203207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/>
          <p:cNvSpPr>
            <a:spLocks noChangeAspect="1"/>
          </p:cNvSpPr>
          <p:nvPr/>
        </p:nvSpPr>
        <p:spPr>
          <a:xfrm>
            <a:off x="4405368" y="2796707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>
            <a:spLocks noChangeAspect="1"/>
          </p:cNvSpPr>
          <p:nvPr/>
        </p:nvSpPr>
        <p:spPr>
          <a:xfrm>
            <a:off x="5195933" y="2035137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/>
          <p:cNvSpPr>
            <a:spLocks noChangeAspect="1"/>
          </p:cNvSpPr>
          <p:nvPr/>
        </p:nvSpPr>
        <p:spPr>
          <a:xfrm>
            <a:off x="5195933" y="280110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/>
          <p:cNvSpPr>
            <a:spLocks noChangeAspect="1"/>
          </p:cNvSpPr>
          <p:nvPr/>
        </p:nvSpPr>
        <p:spPr>
          <a:xfrm>
            <a:off x="5986013" y="204277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/>
          <p:cNvSpPr>
            <a:spLocks noChangeAspect="1"/>
          </p:cNvSpPr>
          <p:nvPr/>
        </p:nvSpPr>
        <p:spPr>
          <a:xfrm>
            <a:off x="5987807" y="281992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/>
          <p:cNvSpPr>
            <a:spLocks noChangeAspect="1"/>
          </p:cNvSpPr>
          <p:nvPr/>
        </p:nvSpPr>
        <p:spPr>
          <a:xfrm>
            <a:off x="5200762" y="357369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/>
          <p:cNvSpPr>
            <a:spLocks noChangeAspect="1"/>
          </p:cNvSpPr>
          <p:nvPr/>
        </p:nvSpPr>
        <p:spPr>
          <a:xfrm>
            <a:off x="4400151" y="3579721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/>
          <p:cNvSpPr>
            <a:spLocks noChangeAspect="1"/>
          </p:cNvSpPr>
          <p:nvPr/>
        </p:nvSpPr>
        <p:spPr>
          <a:xfrm>
            <a:off x="3609918" y="3579720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/>
          <p:cNvSpPr>
            <a:spLocks noChangeAspect="1"/>
          </p:cNvSpPr>
          <p:nvPr/>
        </p:nvSpPr>
        <p:spPr>
          <a:xfrm>
            <a:off x="3618638" y="280575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/>
          <p:cNvSpPr>
            <a:spLocks noChangeAspect="1"/>
          </p:cNvSpPr>
          <p:nvPr/>
        </p:nvSpPr>
        <p:spPr>
          <a:xfrm>
            <a:off x="3617702" y="202855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>
            <a:spLocks noChangeAspect="1"/>
          </p:cNvSpPr>
          <p:nvPr/>
        </p:nvSpPr>
        <p:spPr>
          <a:xfrm>
            <a:off x="3616066" y="127288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/>
          <p:cNvSpPr>
            <a:spLocks noChangeAspect="1"/>
          </p:cNvSpPr>
          <p:nvPr/>
        </p:nvSpPr>
        <p:spPr>
          <a:xfrm>
            <a:off x="2964751" y="158335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/>
          <p:cNvSpPr>
            <a:spLocks noChangeAspect="1"/>
          </p:cNvSpPr>
          <p:nvPr/>
        </p:nvSpPr>
        <p:spPr>
          <a:xfrm>
            <a:off x="2966818" y="235547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/>
          <p:cNvSpPr>
            <a:spLocks noChangeAspect="1"/>
          </p:cNvSpPr>
          <p:nvPr/>
        </p:nvSpPr>
        <p:spPr>
          <a:xfrm>
            <a:off x="2965998" y="313110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/>
          <p:cNvSpPr>
            <a:spLocks noChangeAspect="1"/>
          </p:cNvSpPr>
          <p:nvPr/>
        </p:nvSpPr>
        <p:spPr>
          <a:xfrm>
            <a:off x="2967094" y="390351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/>
          <p:cNvSpPr>
            <a:spLocks noChangeAspect="1"/>
          </p:cNvSpPr>
          <p:nvPr/>
        </p:nvSpPr>
        <p:spPr>
          <a:xfrm>
            <a:off x="5986012" y="1270344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/>
          <p:cNvSpPr>
            <a:spLocks noChangeAspect="1"/>
          </p:cNvSpPr>
          <p:nvPr/>
        </p:nvSpPr>
        <p:spPr>
          <a:xfrm>
            <a:off x="6415914" y="1707977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>
            <a:spLocks noChangeAspect="1"/>
          </p:cNvSpPr>
          <p:nvPr/>
        </p:nvSpPr>
        <p:spPr>
          <a:xfrm>
            <a:off x="6413071" y="247718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/>
          <p:cNvSpPr>
            <a:spLocks noChangeAspect="1"/>
          </p:cNvSpPr>
          <p:nvPr/>
        </p:nvSpPr>
        <p:spPr>
          <a:xfrm>
            <a:off x="6825007" y="2915827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/>
          <p:cNvSpPr>
            <a:spLocks noChangeAspect="1"/>
          </p:cNvSpPr>
          <p:nvPr/>
        </p:nvSpPr>
        <p:spPr>
          <a:xfrm>
            <a:off x="6830635" y="2142640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>
            <a:spLocks noChangeAspect="1"/>
          </p:cNvSpPr>
          <p:nvPr/>
        </p:nvSpPr>
        <p:spPr>
          <a:xfrm>
            <a:off x="6409396" y="3251262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/>
          <p:cNvSpPr>
            <a:spLocks noChangeAspect="1"/>
          </p:cNvSpPr>
          <p:nvPr/>
        </p:nvSpPr>
        <p:spPr>
          <a:xfrm>
            <a:off x="5994742" y="358444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/>
          <p:cNvSpPr>
            <a:spLocks noChangeAspect="1"/>
          </p:cNvSpPr>
          <p:nvPr/>
        </p:nvSpPr>
        <p:spPr>
          <a:xfrm>
            <a:off x="6414804" y="403153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/>
          <p:cNvSpPr>
            <a:spLocks noChangeAspect="1"/>
          </p:cNvSpPr>
          <p:nvPr/>
        </p:nvSpPr>
        <p:spPr>
          <a:xfrm>
            <a:off x="6829235" y="3697603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/>
          <p:cNvSpPr>
            <a:spLocks noChangeAspect="1"/>
          </p:cNvSpPr>
          <p:nvPr/>
        </p:nvSpPr>
        <p:spPr>
          <a:xfrm>
            <a:off x="6831787" y="446788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>
            <a:spLocks noChangeAspect="1"/>
          </p:cNvSpPr>
          <p:nvPr/>
        </p:nvSpPr>
        <p:spPr>
          <a:xfrm>
            <a:off x="2321045" y="1899076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/>
          <p:cNvSpPr>
            <a:spLocks noChangeAspect="1"/>
          </p:cNvSpPr>
          <p:nvPr/>
        </p:nvSpPr>
        <p:spPr>
          <a:xfrm>
            <a:off x="2324911" y="2673631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/>
          <p:cNvSpPr>
            <a:spLocks noChangeAspect="1"/>
          </p:cNvSpPr>
          <p:nvPr/>
        </p:nvSpPr>
        <p:spPr>
          <a:xfrm>
            <a:off x="2326092" y="3450547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/>
          <p:cNvSpPr>
            <a:spLocks noChangeAspect="1"/>
          </p:cNvSpPr>
          <p:nvPr/>
        </p:nvSpPr>
        <p:spPr>
          <a:xfrm>
            <a:off x="2332583" y="4221345"/>
            <a:ext cx="62223" cy="61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3" name="直線コネクタ 112"/>
          <p:cNvCxnSpPr/>
          <p:nvPr/>
        </p:nvCxnSpPr>
        <p:spPr>
          <a:xfrm>
            <a:off x="1938508" y="3118673"/>
            <a:ext cx="394763" cy="218782"/>
          </a:xfrm>
          <a:prstGeom prst="line">
            <a:avLst/>
          </a:prstGeom>
          <a:ln w="25400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H="1">
            <a:off x="6919291" y="3736799"/>
            <a:ext cx="685191" cy="129409"/>
          </a:xfrm>
          <a:prstGeom prst="line">
            <a:avLst/>
          </a:prstGeom>
          <a:ln w="25400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テキスト ボックス 121"/>
              <p:cNvSpPr txBox="1"/>
              <p:nvPr/>
            </p:nvSpPr>
            <p:spPr>
              <a:xfrm>
                <a:off x="1977825" y="4447624"/>
                <a:ext cx="2279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22" name="テキスト ボックス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825" y="4447624"/>
                <a:ext cx="227948" cy="369332"/>
              </a:xfrm>
              <a:prstGeom prst="rect">
                <a:avLst/>
              </a:prstGeom>
              <a:blipFill>
                <a:blip r:embed="rId2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テキスト ボックス 122"/>
              <p:cNvSpPr txBox="1"/>
              <p:nvPr/>
            </p:nvSpPr>
            <p:spPr>
              <a:xfrm>
                <a:off x="6894010" y="4642860"/>
                <a:ext cx="2478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23" name="テキスト ボックス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010" y="4642860"/>
                <a:ext cx="247888" cy="369332"/>
              </a:xfrm>
              <a:prstGeom prst="rect">
                <a:avLst/>
              </a:prstGeom>
              <a:blipFill>
                <a:blip r:embed="rId3"/>
                <a:stretch>
                  <a:fillRect l="-43902" r="-36585" b="-3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テキスト ボックス 123"/>
              <p:cNvSpPr txBox="1"/>
              <p:nvPr/>
            </p:nvSpPr>
            <p:spPr>
              <a:xfrm>
                <a:off x="7401958" y="3295598"/>
                <a:ext cx="2617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24" name="テキスト ボックス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958" y="3295598"/>
                <a:ext cx="261738" cy="369332"/>
              </a:xfrm>
              <a:prstGeom prst="rect">
                <a:avLst/>
              </a:prstGeom>
              <a:blipFill>
                <a:blip r:embed="rId4"/>
                <a:stretch>
                  <a:fillRect l="-27907" r="-27907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/>
              <p:cNvSpPr txBox="1"/>
              <p:nvPr/>
            </p:nvSpPr>
            <p:spPr>
              <a:xfrm>
                <a:off x="1852314" y="274378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25" name="テキスト ボックス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314" y="2743789"/>
                <a:ext cx="245708" cy="369332"/>
              </a:xfrm>
              <a:prstGeom prst="rect">
                <a:avLst/>
              </a:prstGeom>
              <a:blipFill>
                <a:blip r:embed="rId5"/>
                <a:stretch>
                  <a:fillRect l="-30000" r="-30000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/>
              <p:cNvSpPr txBox="1"/>
              <p:nvPr/>
            </p:nvSpPr>
            <p:spPr>
              <a:xfrm>
                <a:off x="1957739" y="285028"/>
                <a:ext cx="653400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𝒮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}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p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dirty="0" smtClean="0"/>
                  <a:t>           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26" name="テキスト ボックス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739" y="285028"/>
                <a:ext cx="653400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正方形/長方形 126"/>
              <p:cNvSpPr/>
              <p:nvPr/>
            </p:nvSpPr>
            <p:spPr>
              <a:xfrm>
                <a:off x="4201750" y="3636320"/>
                <a:ext cx="16345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𝒮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d>
                      <m:sSup>
                        <m:sSupPr>
                          <m:ctrlPr>
                            <a:rPr kumimoji="1"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  <m:r>
                            <a:rPr kumimoji="1"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27" name="正方形/長方形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750" y="3636320"/>
                <a:ext cx="1634550" cy="369332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テキスト ボックス 127"/>
              <p:cNvSpPr txBox="1"/>
              <p:nvPr/>
            </p:nvSpPr>
            <p:spPr>
              <a:xfrm>
                <a:off x="2188531" y="4775892"/>
                <a:ext cx="5379486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Fix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800" dirty="0" smtClean="0"/>
                  <a:t>, define </a:t>
                </a:r>
                <a14:m>
                  <m:oMath xmlns:m="http://schemas.openxmlformats.org/officeDocument/2006/math"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kumimoji="1"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p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by</a:t>
                </a: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800" dirty="0" smtClean="0"/>
                  <a:t>     </a:t>
                </a:r>
                <a14:m>
                  <m:oMath xmlns:m="http://schemas.openxmlformats.org/officeDocument/2006/math"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 ≔−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kumimoji="1" lang="en-US" altLang="ja-JP" sz="28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≔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⋁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𝒮</m:t>
                        </m:r>
                        <m:d>
                          <m:d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128" name="テキスト ボックス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531" y="4775892"/>
                <a:ext cx="5379486" cy="2031325"/>
              </a:xfrm>
              <a:prstGeom prst="rect">
                <a:avLst/>
              </a:prstGeom>
              <a:blipFill>
                <a:blip r:embed="rId8"/>
                <a:stretch>
                  <a:fillRect l="-22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正方形/長方形 132"/>
              <p:cNvSpPr/>
              <p:nvPr/>
            </p:nvSpPr>
            <p:spPr>
              <a:xfrm>
                <a:off x="1660111" y="1415006"/>
                <a:ext cx="1088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𝒮</m:t>
                      </m:r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33" name="正方形/長方形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111" y="1415006"/>
                <a:ext cx="1088439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33"/>
              <p:cNvSpPr txBox="1"/>
              <p:nvPr/>
            </p:nvSpPr>
            <p:spPr>
              <a:xfrm>
                <a:off x="4891814" y="146439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34" name="テキスト ボックス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814" y="1464392"/>
                <a:ext cx="241733" cy="369332"/>
              </a:xfrm>
              <a:prstGeom prst="rect">
                <a:avLst/>
              </a:prstGeom>
              <a:blipFill>
                <a:blip r:embed="rId10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テキスト ボックス 134"/>
              <p:cNvSpPr txBox="1"/>
              <p:nvPr/>
            </p:nvSpPr>
            <p:spPr>
              <a:xfrm>
                <a:off x="3726474" y="2639041"/>
                <a:ext cx="613245" cy="3378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35" name="テキスト ボックス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474" y="2639041"/>
                <a:ext cx="613245" cy="337849"/>
              </a:xfrm>
              <a:prstGeom prst="rect">
                <a:avLst/>
              </a:prstGeom>
              <a:blipFill>
                <a:blip r:embed="rId11"/>
                <a:stretch>
                  <a:fillRect l="-4950" r="-7921" b="-2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190696" y="5508568"/>
            <a:ext cx="1892482" cy="1021801"/>
            <a:chOff x="190696" y="5508568"/>
            <a:chExt cx="1892482" cy="1021801"/>
          </a:xfrm>
        </p:grpSpPr>
        <p:sp>
          <p:nvSpPr>
            <p:cNvPr id="136" name="テキスト ボックス 135"/>
            <p:cNvSpPr txBox="1"/>
            <p:nvPr/>
          </p:nvSpPr>
          <p:spPr>
            <a:xfrm>
              <a:off x="421361" y="5542414"/>
              <a:ext cx="151714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valuated </a:t>
              </a:r>
            </a:p>
            <a:p>
              <a:r>
                <a:rPr kumimoji="1" lang="en-US" altLang="ja-JP" sz="2800" dirty="0" err="1" smtClean="0"/>
                <a:t>matroid</a:t>
              </a:r>
              <a:endParaRPr kumimoji="1" lang="ja-JP" altLang="en-US" sz="2800" dirty="0" smtClean="0"/>
            </a:p>
          </p:txBody>
        </p:sp>
        <p:sp>
          <p:nvSpPr>
            <p:cNvPr id="138" name="角丸四角形吹き出し 137"/>
            <p:cNvSpPr/>
            <p:nvPr/>
          </p:nvSpPr>
          <p:spPr>
            <a:xfrm>
              <a:off x="190696" y="5508568"/>
              <a:ext cx="1892482" cy="1021801"/>
            </a:xfrm>
            <a:prstGeom prst="wedgeRoundRectCallout">
              <a:avLst>
                <a:gd name="adj1" fmla="val 66724"/>
                <a:gd name="adj2" fmla="val -11261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テキスト ボックス 138"/>
              <p:cNvSpPr txBox="1"/>
              <p:nvPr/>
            </p:nvSpPr>
            <p:spPr>
              <a:xfrm>
                <a:off x="6812887" y="760914"/>
                <a:ext cx="22453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  <a:r>
                  <a:rPr kumimoji="1" lang="en-US" altLang="ja-JP" sz="2800" dirty="0" err="1" smtClean="0"/>
                  <a:t>apartement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139" name="テキスト ボックス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2887" y="760914"/>
                <a:ext cx="2245358" cy="523220"/>
              </a:xfrm>
              <a:prstGeom prst="rect">
                <a:avLst/>
              </a:prstGeom>
              <a:blipFill>
                <a:blip r:embed="rId12"/>
                <a:stretch>
                  <a:fillRect t="-11628" r="-3533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4" grpId="0"/>
      <p:bldP spid="1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19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146610" y="1371891"/>
                <a:ext cx="60434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→(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ja-JP" alt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→  </m:t>
                    </m:r>
                    <m:r>
                      <a:rPr kumimoji="1" lang="ja-JP" alt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d>
                      <m:d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p>
                    </m:sSup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≃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10" y="1371891"/>
                <a:ext cx="604345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047185" y="2438792"/>
                <a:ext cx="65961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  <m:r>
                      <a:rPr kumimoji="1" lang="ja-JP" alt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𝒯</m:t>
                    </m:r>
                    <m:d>
                      <m:dPr>
                        <m:ctrlP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kumimoji="1"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p>
                    </m:sSup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ja-JP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(</m:t>
                    </m:r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kumimoji="1" lang="en-US" altLang="ja-JP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85" y="2438792"/>
                <a:ext cx="659616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/>
          <p:cNvGrpSpPr/>
          <p:nvPr/>
        </p:nvGrpSpPr>
        <p:grpSpPr>
          <a:xfrm>
            <a:off x="1261966" y="3068140"/>
            <a:ext cx="6046862" cy="2948441"/>
            <a:chOff x="1238732" y="3057254"/>
            <a:chExt cx="6046862" cy="29484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正方形/長方形 4"/>
                <p:cNvSpPr/>
                <p:nvPr/>
              </p:nvSpPr>
              <p:spPr>
                <a:xfrm>
                  <a:off x="5934262" y="3456401"/>
                  <a:ext cx="135133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ja-JP" sz="3200" dirty="0" smtClean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1"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  <m:r>
                            <a:rPr kumimoji="1"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</m:oMath>
                  </a14:m>
                  <a:endParaRPr lang="ja-JP" altLang="en-US" sz="3200" dirty="0"/>
                </a:p>
              </p:txBody>
            </p:sp>
          </mc:Choice>
          <mc:Fallback xmlns="">
            <p:sp>
              <p:nvSpPr>
                <p:cNvPr id="5" name="正方形/長方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4262" y="3456401"/>
                  <a:ext cx="1351332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 rot="5400000">
                  <a:off x="6410353" y="3010606"/>
                  <a:ext cx="39914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  <m:t>⊇</m:t>
                        </m:r>
                      </m:oMath>
                    </m:oMathPara>
                  </a14:m>
                  <a:endParaRPr kumimoji="1" lang="ja-JP" altLang="en-US" sz="3200" dirty="0" smtClean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6410353" y="3010606"/>
                  <a:ext cx="399148" cy="4924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正方形/長方形 7"/>
            <p:cNvSpPr/>
            <p:nvPr/>
          </p:nvSpPr>
          <p:spPr>
            <a:xfrm>
              <a:off x="1406312" y="4457034"/>
              <a:ext cx="49097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en-US" altLang="ja-JP" sz="2800" dirty="0"/>
                <a:t>C</a:t>
              </a:r>
              <a:r>
                <a:rPr kumimoji="1" lang="en-US" altLang="ja-JP" sz="2800" dirty="0" smtClean="0"/>
                <a:t>ompletion of valuated </a:t>
              </a:r>
              <a:r>
                <a:rPr kumimoji="1" lang="en-US" altLang="ja-JP" sz="2800" dirty="0" err="1" smtClean="0"/>
                <a:t>matroid</a:t>
              </a:r>
              <a:endParaRPr kumimoji="1" lang="en-US" altLang="ja-JP" sz="2800" dirty="0" smtClean="0"/>
            </a:p>
            <a:p>
              <a:r>
                <a:rPr kumimoji="1" lang="en-US" altLang="ja-JP" sz="2000" dirty="0" smtClean="0"/>
                <a:t>Dress-</a:t>
              </a:r>
              <a:r>
                <a:rPr kumimoji="1" lang="en-US" altLang="ja-JP" sz="2000" dirty="0" err="1" smtClean="0"/>
                <a:t>Terhalle</a:t>
              </a:r>
              <a:r>
                <a:rPr kumimoji="1" lang="en-US" altLang="ja-JP" sz="2000" dirty="0" smtClean="0"/>
                <a:t> </a:t>
              </a:r>
              <a:r>
                <a:rPr kumimoji="1" lang="en-US" altLang="ja-JP" sz="2000" dirty="0"/>
                <a:t>1993 </a:t>
              </a:r>
              <a:endParaRPr lang="ja-JP" altLang="en-US" sz="3600" dirty="0"/>
            </a:p>
          </p:txBody>
        </p:sp>
        <p:sp>
          <p:nvSpPr>
            <p:cNvPr id="9" name="角丸四角形吹き出し 8"/>
            <p:cNvSpPr/>
            <p:nvPr/>
          </p:nvSpPr>
          <p:spPr>
            <a:xfrm>
              <a:off x="1238732" y="4374720"/>
              <a:ext cx="5244859" cy="1078730"/>
            </a:xfrm>
            <a:prstGeom prst="wedgeRoundRectCallout">
              <a:avLst>
                <a:gd name="adj1" fmla="val 43793"/>
                <a:gd name="adj2" fmla="val -17246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311719" y="5544030"/>
              <a:ext cx="28566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c.f. p-</a:t>
              </a:r>
              <a:r>
                <a:rPr kumimoji="1" lang="en-US" altLang="ja-JP" sz="2400" dirty="0" err="1" smtClean="0"/>
                <a:t>adic</a:t>
              </a:r>
              <a:r>
                <a:rPr kumimoji="1" lang="en-US" altLang="ja-JP" sz="2400" dirty="0" smtClean="0"/>
                <a:t> completion</a:t>
              </a:r>
              <a:endParaRPr kumimoji="1" lang="ja-JP" alt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4509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39427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149" y="1097081"/>
                <a:ext cx="8294633" cy="5624395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ja-JP" sz="3200" dirty="0" err="1" smtClean="0"/>
                  <a:t>M</a:t>
                </a:r>
                <a:r>
                  <a:rPr kumimoji="1" lang="en-US" altLang="ja-JP" sz="3200" dirty="0" err="1" smtClean="0"/>
                  <a:t>atroid</a:t>
                </a:r>
                <a:r>
                  <a:rPr lang="ja-JP" alt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en-US" altLang="ja-JP" sz="3200" dirty="0" smtClean="0"/>
                  <a:t> geometric lattice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ja-JP" sz="3200" dirty="0"/>
                  <a:t>V</a:t>
                </a:r>
                <a:r>
                  <a:rPr kumimoji="1" lang="en-US" altLang="ja-JP" sz="3200" dirty="0" smtClean="0"/>
                  <a:t>aluated </a:t>
                </a:r>
                <a:r>
                  <a:rPr kumimoji="1" lang="en-US" altLang="ja-JP" sz="3200" dirty="0" err="1" smtClean="0"/>
                  <a:t>matroid</a:t>
                </a:r>
                <a:endParaRPr kumimoji="1" lang="en-US" altLang="ja-JP" sz="32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ja-JP" sz="3200" dirty="0"/>
                  <a:t>U</a:t>
                </a:r>
                <a:r>
                  <a:rPr lang="en-US" altLang="ja-JP" sz="3200" dirty="0" smtClean="0"/>
                  <a:t>niform </a:t>
                </a:r>
                <a:r>
                  <a:rPr lang="en-US" altLang="ja-JP" sz="3200" dirty="0" err="1" smtClean="0"/>
                  <a:t>semimoduler</a:t>
                </a:r>
                <a:r>
                  <a:rPr lang="en-US" altLang="ja-JP" sz="3200" dirty="0" smtClean="0"/>
                  <a:t> lattice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ja-JP" sz="2800" dirty="0" smtClean="0"/>
                  <a:t>examples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ja-JP" sz="2800" dirty="0" smtClean="0"/>
                  <a:t>valuated </a:t>
                </a:r>
                <a:r>
                  <a:rPr lang="en-US" altLang="ja-JP" sz="2800" dirty="0" err="1" smtClean="0"/>
                  <a:t>matroid</a:t>
                </a:r>
                <a:r>
                  <a:rPr lang="en-US" altLang="ja-JP" sz="2800" dirty="0" smtClean="0"/>
                  <a:t> </a:t>
                </a:r>
                <a:r>
                  <a:rPr lang="en-US" altLang="ja-JP" sz="2800" dirty="0" smtClean="0">
                    <a:sym typeface="Wingdings" panose="05000000000000000000" pitchFamily="2" charset="2"/>
                  </a:rPr>
                  <a:t> uniform </a:t>
                </a:r>
                <a:r>
                  <a:rPr lang="en-US" altLang="ja-JP" sz="2800" dirty="0" err="1" smtClean="0">
                    <a:sym typeface="Wingdings" panose="05000000000000000000" pitchFamily="2" charset="2"/>
                  </a:rPr>
                  <a:t>semimodular</a:t>
                </a:r>
                <a:r>
                  <a:rPr lang="en-US" altLang="ja-JP" sz="2800" dirty="0" smtClean="0">
                    <a:sym typeface="Wingdings" panose="05000000000000000000" pitchFamily="2" charset="2"/>
                  </a:rPr>
                  <a:t> lattice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ja-JP" sz="2800" dirty="0" smtClean="0">
                    <a:sym typeface="Wingdings" panose="05000000000000000000" pitchFamily="2" charset="2"/>
                  </a:rPr>
                  <a:t>uniform </a:t>
                </a:r>
                <a:r>
                  <a:rPr lang="en-US" altLang="ja-JP" sz="2800" dirty="0" err="1" smtClean="0">
                    <a:sym typeface="Wingdings" panose="05000000000000000000" pitchFamily="2" charset="2"/>
                  </a:rPr>
                  <a:t>semimodular</a:t>
                </a:r>
                <a:r>
                  <a:rPr lang="en-US" altLang="ja-JP" sz="2800" dirty="0" smtClean="0">
                    <a:sym typeface="Wingdings" panose="05000000000000000000" pitchFamily="2" charset="2"/>
                  </a:rPr>
                  <a:t> lattice  valuated </a:t>
                </a:r>
                <a:r>
                  <a:rPr lang="en-US" altLang="ja-JP" sz="2800" dirty="0" err="1" smtClean="0">
                    <a:sym typeface="Wingdings" panose="05000000000000000000" pitchFamily="2" charset="2"/>
                  </a:rPr>
                  <a:t>matroid</a:t>
                </a:r>
                <a:endParaRPr lang="en-US" altLang="ja-JP" sz="2800" dirty="0" smtClean="0">
                  <a:sym typeface="Wingdings" panose="05000000000000000000" pitchFamily="2" charset="2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ja-JP" sz="3200" dirty="0" smtClean="0"/>
                  <a:t>Connection to Euclidean building (option)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altLang="ja-JP" sz="3200" dirty="0" smtClean="0"/>
                  <a:t>Concluding remarks</a:t>
                </a:r>
              </a:p>
              <a:p>
                <a:pPr>
                  <a:lnSpc>
                    <a:spcPct val="150000"/>
                  </a:lnSpc>
                </a:pPr>
                <a:endParaRPr lang="en-US" altLang="ja-JP" sz="3200" dirty="0" smtClean="0"/>
              </a:p>
              <a:p>
                <a:pPr>
                  <a:lnSpc>
                    <a:spcPct val="150000"/>
                  </a:lnSpc>
                </a:pPr>
                <a:endParaRPr kumimoji="1" lang="ja-JP" altLang="en-US" sz="32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149" y="1097081"/>
                <a:ext cx="8294633" cy="5624395"/>
              </a:xfrm>
              <a:blipFill>
                <a:blip r:embed="rId2"/>
                <a:stretch>
                  <a:fillRect l="-17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9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138049" y="1023163"/>
            <a:ext cx="4265859" cy="23215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21231" y="176886"/>
            <a:ext cx="6958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latin typeface="+mj-lt"/>
              </a:rPr>
              <a:t>Connection to Euclidean building</a:t>
            </a:r>
            <a:endParaRPr kumimoji="1" lang="ja-JP" altLang="en-US" sz="4000" dirty="0" smtClean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507" y="1119348"/>
            <a:ext cx="4199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Modular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matroid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 := </a:t>
            </a:r>
            <a:r>
              <a:rPr kumimoji="1" lang="en-US" altLang="ja-JP" sz="2400" dirty="0" err="1" smtClean="0"/>
              <a:t>matroid</a:t>
            </a:r>
            <a:r>
              <a:rPr kumimoji="1" lang="en-US" altLang="ja-JP" sz="2400" dirty="0" smtClean="0"/>
              <a:t> whose lattice of flats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is a modular lattice</a:t>
            </a:r>
            <a:endParaRPr kumimoji="1" lang="ja-JP" alt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753052" y="2319679"/>
                <a:ext cx="4347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⇕</m:t>
                    </m:r>
                  </m:oMath>
                </a14:m>
                <a:r>
                  <a:rPr kumimoji="1" lang="en-US" altLang="ja-JP" sz="2400" dirty="0"/>
                  <a:t> 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052" y="2319679"/>
                <a:ext cx="434734" cy="461665"/>
              </a:xfrm>
              <a:prstGeom prst="rect">
                <a:avLst/>
              </a:prstGeom>
              <a:blipFill>
                <a:blip r:embed="rId2"/>
                <a:stretch>
                  <a:fillRect l="-8451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2037672" y="2378505"/>
            <a:ext cx="1357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Birkhoff</a:t>
            </a:r>
            <a:r>
              <a:rPr kumimoji="1" lang="en-US" altLang="ja-JP" dirty="0" smtClean="0"/>
              <a:t>, Tits</a:t>
            </a:r>
            <a:endParaRPr kumimoji="1" lang="ja-JP" altLang="en-US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471927" y="2784947"/>
            <a:ext cx="3598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dirty="0"/>
              <a:t>Spherical building of type A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99908" y="4212052"/>
            <a:ext cx="8801412" cy="1161368"/>
            <a:chOff x="199908" y="4212052"/>
            <a:chExt cx="8801412" cy="1161368"/>
          </a:xfrm>
        </p:grpSpPr>
        <p:sp>
          <p:nvSpPr>
            <p:cNvPr id="11" name="角丸四角形 10"/>
            <p:cNvSpPr/>
            <p:nvPr/>
          </p:nvSpPr>
          <p:spPr>
            <a:xfrm>
              <a:off x="199908" y="4212052"/>
              <a:ext cx="8801412" cy="116136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310112" y="4292010"/>
                  <a:ext cx="8581003" cy="954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err="1" smtClean="0"/>
                    <a:t>Cor</a:t>
                  </a:r>
                  <a:r>
                    <a:rPr kumimoji="1" lang="en-US" altLang="ja-JP" sz="2800" dirty="0" smtClean="0"/>
                    <a:t> (H.18) </a:t>
                  </a:r>
                  <a14:m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kumimoji="1" lang="en-US" altLang="ja-JP" sz="2800" dirty="0" smtClean="0"/>
                    <a:t> modular valuated </a:t>
                  </a:r>
                  <a:r>
                    <a:rPr kumimoji="1" lang="en-US" altLang="ja-JP" sz="2800" dirty="0" err="1" smtClean="0"/>
                    <a:t>matroid</a:t>
                  </a:r>
                  <a:endParaRPr kumimoji="1" lang="en-US" altLang="ja-JP" sz="2800" dirty="0" smtClean="0"/>
                </a:p>
                <a:p>
                  <a14:m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𝒯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)/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kumimoji="1" lang="en-US" altLang="ja-JP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a14:m>
                  <a:r>
                    <a:rPr kumimoji="1" lang="en-US" altLang="ja-JP" sz="2800" b="1" dirty="0" smtClean="0"/>
                    <a:t> </a:t>
                  </a:r>
                  <a:r>
                    <a:rPr kumimoji="1" lang="en-US" altLang="ja-JP" sz="2800" dirty="0" smtClean="0"/>
                    <a:t>is </a:t>
                  </a:r>
                  <a:r>
                    <a:rPr kumimoji="1" lang="en-US" altLang="ja-JP" sz="2800" dirty="0"/>
                    <a:t> </a:t>
                  </a:r>
                  <a:r>
                    <a:rPr kumimoji="1" lang="en-US" altLang="ja-JP" sz="2800" dirty="0" smtClean="0"/>
                    <a:t>a geometric realization of Euclidean building</a:t>
                  </a:r>
                </a:p>
              </p:txBody>
            </p:sp>
          </mc:Choice>
          <mc:Fallback xmlns=""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112" y="4292010"/>
                  <a:ext cx="8581003" cy="954107"/>
                </a:xfrm>
                <a:prstGeom prst="rect">
                  <a:avLst/>
                </a:prstGeom>
                <a:blipFill>
                  <a:blip r:embed="rId3"/>
                  <a:stretch>
                    <a:fillRect l="-1491" t="-5732" r="-142" b="-1719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57507" y="3484905"/>
                <a:ext cx="73147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Modular lattice := lattice with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  </a:t>
                </a:r>
                <a:endParaRPr kumimoji="1" lang="ja-JP" altLang="en-US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07" y="3484905"/>
                <a:ext cx="7314759" cy="461665"/>
              </a:xfrm>
              <a:prstGeom prst="rect">
                <a:avLst/>
              </a:prstGeom>
              <a:blipFill>
                <a:blip r:embed="rId4"/>
                <a:stretch>
                  <a:fillRect l="-1250" t="-10667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99908" y="5434616"/>
                <a:ext cx="865153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For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𝒦</m:t>
                        </m:r>
                      </m:e>
                      <m:sup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2400" dirty="0" smtClean="0"/>
                  <a:t>,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det</m:t>
                    </m:r>
                  </m:oMath>
                </a14:m>
                <a:r>
                  <a:rPr kumimoji="1" lang="en-US" altLang="ja-JP" sz="2400" dirty="0" smtClean="0"/>
                  <a:t>:</a:t>
                </a:r>
              </a:p>
              <a:p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A.Dress</a:t>
                </a:r>
                <a:r>
                  <a:rPr kumimoji="1" lang="en-US" altLang="ja-JP" sz="2400" dirty="0" smtClean="0"/>
                  <a:t> and W. </a:t>
                </a:r>
                <a:r>
                  <a:rPr kumimoji="1" lang="en-US" altLang="ja-JP" sz="2400" dirty="0" err="1" smtClean="0"/>
                  <a:t>Terhalle</a:t>
                </a:r>
                <a:r>
                  <a:rPr kumimoji="1" lang="en-US" altLang="ja-JP" sz="2400" dirty="0"/>
                  <a:t>: </a:t>
                </a:r>
                <a:r>
                  <a:rPr kumimoji="1" lang="en-US" altLang="ja-JP" sz="2400" i="1" dirty="0"/>
                  <a:t>The tree of life and other affine </a:t>
                </a:r>
                <a:r>
                  <a:rPr kumimoji="1" lang="en-US" altLang="ja-JP" sz="2400" i="1" dirty="0" smtClean="0"/>
                  <a:t>buildings</a:t>
                </a:r>
                <a:r>
                  <a:rPr kumimoji="1" lang="en-US" altLang="ja-JP" sz="2400" dirty="0" smtClean="0"/>
                  <a:t>, </a:t>
                </a:r>
              </a:p>
              <a:p>
                <a:r>
                  <a:rPr kumimoji="1" lang="en-US" altLang="ja-JP" sz="2400" dirty="0"/>
                  <a:t> </a:t>
                </a:r>
                <a:r>
                  <a:rPr kumimoji="1" lang="en-US" altLang="ja-JP" sz="2400" dirty="0" smtClean="0"/>
                  <a:t>                                                                                    ICM</a:t>
                </a:r>
                <a:r>
                  <a:rPr kumimoji="1" lang="en-US" altLang="ja-JP" sz="2400" dirty="0"/>
                  <a:t>, Berlin 1998 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08" y="5434616"/>
                <a:ext cx="8651536" cy="1200329"/>
              </a:xfrm>
              <a:prstGeom prst="rect">
                <a:avLst/>
              </a:prstGeom>
              <a:blipFill>
                <a:blip r:embed="rId5"/>
                <a:stretch>
                  <a:fillRect l="-1128" t="-4082" b="-112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グループ化 17"/>
          <p:cNvGrpSpPr/>
          <p:nvPr/>
        </p:nvGrpSpPr>
        <p:grpSpPr>
          <a:xfrm>
            <a:off x="4523366" y="1047821"/>
            <a:ext cx="4720482" cy="2309781"/>
            <a:chOff x="4523366" y="1047821"/>
            <a:chExt cx="4720482" cy="2309781"/>
          </a:xfrm>
        </p:grpSpPr>
        <p:sp>
          <p:nvSpPr>
            <p:cNvPr id="17" name="角丸四角形 16"/>
            <p:cNvSpPr/>
            <p:nvPr/>
          </p:nvSpPr>
          <p:spPr>
            <a:xfrm>
              <a:off x="4523366" y="1047821"/>
              <a:ext cx="4588157" cy="230978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4600614" y="1119348"/>
              <a:ext cx="4643234" cy="2133716"/>
              <a:chOff x="4600614" y="1119348"/>
              <a:chExt cx="4643234" cy="21337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テキスト ボックス 7"/>
                  <p:cNvSpPr txBox="1"/>
                  <p:nvPr/>
                </p:nvSpPr>
                <p:spPr>
                  <a:xfrm>
                    <a:off x="4600614" y="1119348"/>
                    <a:ext cx="4643234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2400" i="1" dirty="0" smtClean="0"/>
                      <a:t>Modular</a:t>
                    </a:r>
                    <a:r>
                      <a:rPr kumimoji="1" lang="en-US" altLang="ja-JP" sz="2400" dirty="0" smtClean="0"/>
                      <a:t> valuated </a:t>
                    </a:r>
                    <a:r>
                      <a:rPr kumimoji="1" lang="en-US" altLang="ja-JP" sz="2400" dirty="0" err="1" smtClean="0"/>
                      <a:t>matroid</a:t>
                    </a:r>
                    <a:r>
                      <a:rPr kumimoji="1" lang="en-US" altLang="ja-JP" sz="2400" dirty="0" smtClean="0"/>
                      <a:t> </a:t>
                    </a:r>
                  </a:p>
                  <a:p>
                    <a:r>
                      <a:rPr kumimoji="1" lang="en-US" altLang="ja-JP" sz="2400" dirty="0" smtClean="0"/>
                      <a:t>:= valuated </a:t>
                    </a:r>
                    <a:r>
                      <a:rPr kumimoji="1" lang="en-US" altLang="ja-JP" sz="2400" dirty="0" err="1" smtClean="0"/>
                      <a:t>matroid</a:t>
                    </a:r>
                    <a:r>
                      <a:rPr kumimoji="1" lang="en-US" altLang="ja-JP" sz="24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kumimoji="1" lang="en-US" altLang="ja-JP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kumimoji="1" lang="en-US" altLang="ja-JP" sz="2400" dirty="0"/>
                  </a:p>
                  <a:p>
                    <a:r>
                      <a:rPr kumimoji="1" lang="en-US" altLang="ja-JP" sz="2400" dirty="0" smtClean="0"/>
                      <a:t>  </a:t>
                    </a:r>
                    <a:r>
                      <a:rPr kumimoji="1" lang="en-US" altLang="ja-JP" sz="2400" dirty="0" err="1" smtClean="0"/>
                      <a:t>s.t.</a:t>
                    </a:r>
                    <a14:m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𝒯</m:t>
                        </m:r>
                        <m:d>
                          <m:d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ja-JP" altLang="en-US" sz="24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∩</m:t>
                        </m:r>
                        <m:sSup>
                          <m:sSup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p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sup>
                        </m:sSup>
                      </m:oMath>
                    </a14:m>
                    <a:r>
                      <a:rPr kumimoji="1" lang="en-US" altLang="ja-JP" sz="2400" dirty="0" smtClean="0"/>
                      <a:t> is a modular lattice</a:t>
                    </a:r>
                    <a:endParaRPr kumimoji="1" lang="ja-JP" altLang="en-US" sz="2400" dirty="0" smtClean="0"/>
                  </a:p>
                </p:txBody>
              </p:sp>
            </mc:Choice>
            <mc:Fallback xmlns="">
              <p:sp>
                <p:nvSpPr>
                  <p:cNvPr id="8" name="テキスト ボックス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00614" y="1119348"/>
                    <a:ext cx="4643234" cy="120032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102" t="-4061" r="-263" b="-10660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正方形/長方形 8"/>
                  <p:cNvSpPr/>
                  <p:nvPr/>
                </p:nvSpPr>
                <p:spPr>
                  <a:xfrm>
                    <a:off x="6037476" y="2332338"/>
                    <a:ext cx="98777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kumimoji="1" lang="en-US" altLang="ja-JP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⇕</m:t>
                        </m:r>
                      </m:oMath>
                    </a14:m>
                    <a:r>
                      <a:rPr kumimoji="1" lang="en-US" altLang="ja-JP" sz="2400" dirty="0" smtClean="0"/>
                      <a:t> </a:t>
                    </a:r>
                    <a:r>
                      <a:rPr kumimoji="1" lang="en-US" altLang="ja-JP" sz="2000" dirty="0" smtClean="0"/>
                      <a:t>H.17</a:t>
                    </a:r>
                    <a:r>
                      <a:rPr kumimoji="1" lang="en-US" altLang="ja-JP" sz="2400" dirty="0" smtClean="0"/>
                      <a:t> </a:t>
                    </a:r>
                    <a:endParaRPr lang="ja-JP" altLang="en-US" sz="2400" dirty="0"/>
                  </a:p>
                </p:txBody>
              </p:sp>
            </mc:Choice>
            <mc:Fallback xmlns="">
              <p:sp>
                <p:nvSpPr>
                  <p:cNvPr id="9" name="正方形/長方形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37476" y="2332338"/>
                    <a:ext cx="987771" cy="46166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3704" b="-21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正方形/長方形 9"/>
              <p:cNvSpPr/>
              <p:nvPr/>
            </p:nvSpPr>
            <p:spPr>
              <a:xfrm>
                <a:off x="4899872" y="2791399"/>
                <a:ext cx="36647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2400" dirty="0" smtClean="0"/>
                  <a:t>Euclidean </a:t>
                </a:r>
                <a:r>
                  <a:rPr kumimoji="1" lang="en-US" altLang="ja-JP" sz="2400" dirty="0"/>
                  <a:t>building of type 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6434"/>
            <a:ext cx="7886700" cy="1325563"/>
          </a:xfrm>
        </p:spPr>
        <p:txBody>
          <a:bodyPr/>
          <a:lstStyle/>
          <a:p>
            <a:pPr algn="ctr"/>
            <a:r>
              <a:rPr lang="en-US" altLang="ja-JP" dirty="0" smtClean="0"/>
              <a:t>Concluding remarks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03131"/>
            <a:ext cx="7886700" cy="4992413"/>
          </a:xfrm>
        </p:spPr>
        <p:txBody>
          <a:bodyPr>
            <a:normAutofit/>
          </a:bodyPr>
          <a:lstStyle/>
          <a:p>
            <a:r>
              <a:rPr lang="en-US" altLang="ja-JP" sz="3000" dirty="0" smtClean="0"/>
              <a:t>  Lattice-theoretic characterization to </a:t>
            </a:r>
            <a:endParaRPr lang="en-US" altLang="ja-JP" sz="3000" dirty="0"/>
          </a:p>
          <a:p>
            <a:pPr marL="0" indent="0">
              <a:buNone/>
            </a:pPr>
            <a:r>
              <a:rPr lang="en-US" altLang="ja-JP" sz="3000" dirty="0" smtClean="0"/>
              <a:t>     valuated </a:t>
            </a:r>
            <a:r>
              <a:rPr lang="en-US" altLang="ja-JP" sz="3000" dirty="0" err="1" smtClean="0"/>
              <a:t>matroid</a:t>
            </a:r>
            <a:r>
              <a:rPr lang="en-US" altLang="ja-JP" sz="3000" dirty="0" smtClean="0"/>
              <a:t> &amp; tropical linear space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457200" indent="-457200"/>
            <a:r>
              <a:rPr lang="en-US" altLang="ja-JP" dirty="0" smtClean="0"/>
              <a:t>Invariants for uniform </a:t>
            </a:r>
            <a:r>
              <a:rPr lang="en-US" altLang="ja-JP" dirty="0" err="1" smtClean="0"/>
              <a:t>semimodular</a:t>
            </a:r>
            <a:r>
              <a:rPr lang="en-US" altLang="ja-JP" dirty="0" smtClean="0"/>
              <a:t> lattices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e.g., characteristic polynomial  ?</a:t>
            </a:r>
          </a:p>
          <a:p>
            <a:pPr marL="0" indent="0">
              <a:buNone/>
            </a:pPr>
            <a:r>
              <a:rPr lang="en-US" altLang="ja-JP" dirty="0" smtClean="0"/>
              <a:t> </a:t>
            </a:r>
            <a:endParaRPr lang="ja-JP" altLang="en-US" dirty="0"/>
          </a:p>
          <a:p>
            <a:r>
              <a:rPr kumimoji="1" lang="en-US" altLang="ja-JP" dirty="0" smtClean="0"/>
              <a:t>   </a:t>
            </a:r>
            <a:r>
              <a:rPr lang="en-US" altLang="ja-JP" dirty="0" smtClean="0"/>
              <a:t>More </a:t>
            </a:r>
            <a:r>
              <a:rPr lang="en-US" altLang="ja-JP" sz="3000" dirty="0"/>
              <a:t>a</a:t>
            </a:r>
            <a:r>
              <a:rPr kumimoji="1" lang="en-US" altLang="ja-JP" sz="3000" dirty="0" smtClean="0"/>
              <a:t>pplication to tropical geometry 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02502" y="1448926"/>
            <a:ext cx="699544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H. Hirai: Uniform modular lattice and </a:t>
            </a:r>
          </a:p>
          <a:p>
            <a:r>
              <a:rPr kumimoji="1" lang="en-US" altLang="ja-JP" sz="2800" dirty="0" smtClean="0"/>
              <a:t>                Euclidean building, </a:t>
            </a:r>
            <a:r>
              <a:rPr kumimoji="1" lang="en-US" altLang="ja-JP" sz="2800" dirty="0" err="1" smtClean="0"/>
              <a:t>arXiv</a:t>
            </a:r>
            <a:r>
              <a:rPr kumimoji="1" lang="en-US" altLang="ja-JP" sz="2800" dirty="0" smtClean="0"/>
              <a:t>, 2017.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/>
              <a:t>H. Hirai: Uniform </a:t>
            </a:r>
            <a:r>
              <a:rPr lang="en-US" altLang="ja-JP" sz="2800" dirty="0" err="1"/>
              <a:t>semimodular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lattice and </a:t>
            </a:r>
            <a:endParaRPr lang="en-US" altLang="ja-JP" sz="2800" dirty="0"/>
          </a:p>
          <a:p>
            <a:r>
              <a:rPr lang="en-US" altLang="ja-JP" sz="2800" dirty="0"/>
              <a:t>                </a:t>
            </a:r>
            <a:r>
              <a:rPr lang="en-US" altLang="ja-JP" sz="2800" dirty="0" smtClean="0"/>
              <a:t>valuated </a:t>
            </a:r>
            <a:r>
              <a:rPr lang="en-US" altLang="ja-JP" sz="2800" dirty="0" err="1"/>
              <a:t>matroid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arXiv</a:t>
            </a:r>
            <a:r>
              <a:rPr lang="en-US" altLang="ja-JP" sz="2800" dirty="0"/>
              <a:t>, 2018</a:t>
            </a:r>
            <a:r>
              <a:rPr lang="en-US" altLang="ja-JP" sz="2800" dirty="0" smtClean="0"/>
              <a:t>.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H. Hirai: Computing degree of determinant via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discrete convex optimization over 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        Euclidean building, </a:t>
            </a:r>
            <a:r>
              <a:rPr lang="en-US" altLang="ja-JP" sz="2800" dirty="0" err="1" smtClean="0"/>
              <a:t>arXiv</a:t>
            </a:r>
            <a:r>
              <a:rPr lang="en-US" altLang="ja-JP" sz="2800" dirty="0" smtClean="0"/>
              <a:t>, 2018. </a:t>
            </a:r>
            <a:endParaRPr lang="en-US" altLang="ja-JP" sz="2800" dirty="0"/>
          </a:p>
          <a:p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3760" y="497882"/>
            <a:ext cx="2012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References</a:t>
            </a:r>
            <a:endParaRPr kumimoji="1" lang="ja-JP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890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Spherical/Euclidean building of type A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716932" y="1171880"/>
                <a:ext cx="7125861" cy="2431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:=  simplicial complex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⋃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apartements</m:t>
                    </m:r>
                  </m:oMath>
                </a14:m>
                <a:r>
                  <a:rPr kumimoji="1" lang="en-US" altLang="ja-JP" sz="2800" dirty="0" smtClean="0"/>
                  <a:t> : </a:t>
                </a:r>
              </a:p>
              <a:p>
                <a:endParaRPr kumimoji="1" lang="en-US" altLang="ja-JP" sz="700" dirty="0" smtClean="0"/>
              </a:p>
              <a:p>
                <a:r>
                  <a:rPr kumimoji="1" lang="en-US" altLang="ja-JP" sz="2800" dirty="0" smtClean="0"/>
                  <a:t>      B0: apartment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  <a:r>
                  <a:rPr kumimoji="1" lang="en-US" altLang="ja-JP" sz="2800" dirty="0" err="1" smtClean="0"/>
                  <a:t>Coxeter</a:t>
                </a:r>
                <a:r>
                  <a:rPr kumimoji="1" lang="en-US" altLang="ja-JP" sz="2800" dirty="0" smtClean="0"/>
                  <a:t> complex of type A.</a:t>
                </a:r>
              </a:p>
              <a:p>
                <a:r>
                  <a:rPr kumimoji="1" lang="en-US" altLang="ja-JP" sz="2800" dirty="0" smtClean="0"/>
                  <a:t>      B1: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apartment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kumimoji="1" lang="en-US" altLang="ja-JP" sz="2800" b="0" dirty="0" smtClean="0">
                  <a:ea typeface="Cambria Math" panose="02040503050406030204" pitchFamily="18" charset="0"/>
                </a:endParaRPr>
              </a:p>
              <a:p>
                <a:r>
                  <a:rPr kumimoji="1" lang="en-US" altLang="ja-JP" sz="2800" dirty="0" smtClean="0"/>
                  <a:t>      B2: apartments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l-GR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kumimoji="1" lang="en-US" altLang="ja-JP" sz="2800" dirty="0" smtClean="0"/>
              </a:p>
              <a:p>
                <a:r>
                  <a:rPr kumimoji="1" lang="en-US" altLang="ja-JP" sz="2800" dirty="0" smtClean="0"/>
                  <a:t>          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⇒∃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isomorphism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l-GR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1" lang="el-GR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fixing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kumimoji="1" lang="en-US" altLang="ja-JP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32" y="1171880"/>
                <a:ext cx="7125861" cy="2431435"/>
              </a:xfrm>
              <a:prstGeom prst="rect">
                <a:avLst/>
              </a:prstGeom>
              <a:blipFill>
                <a:blip r:embed="rId2"/>
                <a:stretch>
                  <a:fillRect l="-1796" t="-2256" r="-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42319" y="5649680"/>
                <a:ext cx="2620141" cy="732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Decomposition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ja-JP" altLang="en-US" sz="2000" i="1" smtClean="0">
                            <a:latin typeface="Cambria Math" panose="02040503050406030204" pitchFamily="18" charset="0"/>
                          </a:rPr>
                          <m:t>𝕊</m:t>
                        </m:r>
                      </m:e>
                      <m:sup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kumimoji="1" lang="en-US" altLang="ja-JP" sz="2000" b="0" dirty="0" smtClean="0"/>
              </a:p>
              <a:p>
                <a:r>
                  <a:rPr kumimoji="1" lang="en-US" altLang="ja-JP" sz="2000" dirty="0" smtClean="0"/>
                  <a:t>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≔{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319" y="5649680"/>
                <a:ext cx="2620141" cy="732573"/>
              </a:xfrm>
              <a:prstGeom prst="rect">
                <a:avLst/>
              </a:prstGeom>
              <a:blipFill>
                <a:blip r:embed="rId3"/>
                <a:stretch>
                  <a:fillRect l="-2326" t="-5000" b="-1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681001" y="5667712"/>
                <a:ext cx="3020763" cy="732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Decomposition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kumimoji="1" lang="en-US" altLang="ja-JP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kumimoji="1" lang="en-US" altLang="ja-JP" sz="2000" b="1" dirty="0" smtClean="0"/>
              </a:p>
              <a:p>
                <a:r>
                  <a:rPr kumimoji="1" lang="en-US" altLang="ja-JP" sz="2000" dirty="0" smtClean="0"/>
                  <a:t>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≔{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001" y="5667712"/>
                <a:ext cx="3020763" cy="732573"/>
              </a:xfrm>
              <a:prstGeom prst="rect">
                <a:avLst/>
              </a:prstGeom>
              <a:blipFill>
                <a:blip r:embed="rId4"/>
                <a:stretch>
                  <a:fillRect l="-2222" t="-5000" r="-202" b="-1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585071" y="3838162"/>
            <a:ext cx="1305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spherical</a:t>
            </a:r>
            <a:endParaRPr kumimoji="1" lang="ja-JP" altLang="en-US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16585" y="3849294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Euclidean</a:t>
            </a:r>
            <a:endParaRPr kumimoji="1" lang="ja-JP" altLang="en-US" sz="2400" dirty="0" smtClean="0"/>
          </a:p>
        </p:txBody>
      </p:sp>
      <p:sp>
        <p:nvSpPr>
          <p:cNvPr id="9" name="楕円 8"/>
          <p:cNvSpPr/>
          <p:nvPr/>
        </p:nvSpPr>
        <p:spPr>
          <a:xfrm>
            <a:off x="1641934" y="4384801"/>
            <a:ext cx="1210556" cy="116010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1970156" y="4382855"/>
            <a:ext cx="243725" cy="1162050"/>
          </a:xfrm>
          <a:custGeom>
            <a:avLst/>
            <a:gdLst>
              <a:gd name="connsiteX0" fmla="*/ 224675 w 243725"/>
              <a:gd name="connsiteY0" fmla="*/ 0 h 1162050"/>
              <a:gd name="connsiteX1" fmla="*/ 34175 w 243725"/>
              <a:gd name="connsiteY1" fmla="*/ 357187 h 1162050"/>
              <a:gd name="connsiteX2" fmla="*/ 19888 w 243725"/>
              <a:gd name="connsiteY2" fmla="*/ 819150 h 1162050"/>
              <a:gd name="connsiteX3" fmla="*/ 243725 w 243725"/>
              <a:gd name="connsiteY3" fmla="*/ 116205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25" h="1162050">
                <a:moveTo>
                  <a:pt x="224675" y="0"/>
                </a:moveTo>
                <a:cubicBezTo>
                  <a:pt x="146490" y="110331"/>
                  <a:pt x="68306" y="220662"/>
                  <a:pt x="34175" y="357187"/>
                </a:cubicBezTo>
                <a:cubicBezTo>
                  <a:pt x="44" y="493712"/>
                  <a:pt x="-15037" y="685006"/>
                  <a:pt x="19888" y="819150"/>
                </a:cubicBezTo>
                <a:cubicBezTo>
                  <a:pt x="54813" y="953294"/>
                  <a:pt x="149269" y="1057672"/>
                  <a:pt x="243725" y="1162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1676000" y="4786275"/>
            <a:ext cx="1123950" cy="440547"/>
          </a:xfrm>
          <a:custGeom>
            <a:avLst/>
            <a:gdLst>
              <a:gd name="connsiteX0" fmla="*/ 0 w 1123950"/>
              <a:gd name="connsiteY0" fmla="*/ 0 h 440547"/>
              <a:gd name="connsiteX1" fmla="*/ 142875 w 1123950"/>
              <a:gd name="connsiteY1" fmla="*/ 214312 h 440547"/>
              <a:gd name="connsiteX2" fmla="*/ 257175 w 1123950"/>
              <a:gd name="connsiteY2" fmla="*/ 276225 h 440547"/>
              <a:gd name="connsiteX3" fmla="*/ 661987 w 1123950"/>
              <a:gd name="connsiteY3" fmla="*/ 400050 h 440547"/>
              <a:gd name="connsiteX4" fmla="*/ 938212 w 1123950"/>
              <a:gd name="connsiteY4" fmla="*/ 438150 h 440547"/>
              <a:gd name="connsiteX5" fmla="*/ 1123950 w 1123950"/>
              <a:gd name="connsiteY5" fmla="*/ 433387 h 44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3950" h="440547">
                <a:moveTo>
                  <a:pt x="0" y="0"/>
                </a:moveTo>
                <a:cubicBezTo>
                  <a:pt x="50006" y="84137"/>
                  <a:pt x="100013" y="168275"/>
                  <a:pt x="142875" y="214312"/>
                </a:cubicBezTo>
                <a:cubicBezTo>
                  <a:pt x="185737" y="260349"/>
                  <a:pt x="170656" y="245269"/>
                  <a:pt x="257175" y="276225"/>
                </a:cubicBezTo>
                <a:cubicBezTo>
                  <a:pt x="343694" y="307181"/>
                  <a:pt x="548481" y="373063"/>
                  <a:pt x="661987" y="400050"/>
                </a:cubicBezTo>
                <a:cubicBezTo>
                  <a:pt x="775493" y="427037"/>
                  <a:pt x="861218" y="432594"/>
                  <a:pt x="938212" y="438150"/>
                </a:cubicBezTo>
                <a:cubicBezTo>
                  <a:pt x="1015206" y="443706"/>
                  <a:pt x="1069578" y="438546"/>
                  <a:pt x="1123950" y="4333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1672929" y="4584274"/>
            <a:ext cx="1042987" cy="586108"/>
          </a:xfrm>
          <a:custGeom>
            <a:avLst/>
            <a:gdLst>
              <a:gd name="connsiteX0" fmla="*/ 0 w 1042987"/>
              <a:gd name="connsiteY0" fmla="*/ 571500 h 586108"/>
              <a:gd name="connsiteX1" fmla="*/ 185737 w 1042987"/>
              <a:gd name="connsiteY1" fmla="*/ 552450 h 586108"/>
              <a:gd name="connsiteX2" fmla="*/ 695325 w 1042987"/>
              <a:gd name="connsiteY2" fmla="*/ 276225 h 586108"/>
              <a:gd name="connsiteX3" fmla="*/ 919162 w 1042987"/>
              <a:gd name="connsiteY3" fmla="*/ 142875 h 586108"/>
              <a:gd name="connsiteX4" fmla="*/ 1042987 w 1042987"/>
              <a:gd name="connsiteY4" fmla="*/ 0 h 58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2987" h="586108">
                <a:moveTo>
                  <a:pt x="0" y="571500"/>
                </a:moveTo>
                <a:cubicBezTo>
                  <a:pt x="34925" y="586581"/>
                  <a:pt x="69850" y="601663"/>
                  <a:pt x="185737" y="552450"/>
                </a:cubicBezTo>
                <a:cubicBezTo>
                  <a:pt x="301625" y="503237"/>
                  <a:pt x="573088" y="344487"/>
                  <a:pt x="695325" y="276225"/>
                </a:cubicBezTo>
                <a:cubicBezTo>
                  <a:pt x="817563" y="207962"/>
                  <a:pt x="861218" y="188912"/>
                  <a:pt x="919162" y="142875"/>
                </a:cubicBezTo>
                <a:cubicBezTo>
                  <a:pt x="977106" y="96838"/>
                  <a:pt x="1010046" y="48419"/>
                  <a:pt x="104298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195889" y="4381556"/>
            <a:ext cx="597285" cy="828194"/>
          </a:xfrm>
          <a:custGeom>
            <a:avLst/>
            <a:gdLst>
              <a:gd name="connsiteX0" fmla="*/ 597285 w 597285"/>
              <a:gd name="connsiteY0" fmla="*/ 828194 h 828194"/>
              <a:gd name="connsiteX1" fmla="*/ 566497 w 597285"/>
              <a:gd name="connsiteY1" fmla="*/ 495684 h 828194"/>
              <a:gd name="connsiteX2" fmla="*/ 427952 w 597285"/>
              <a:gd name="connsiteY2" fmla="*/ 249381 h 828194"/>
              <a:gd name="connsiteX3" fmla="*/ 206279 w 597285"/>
              <a:gd name="connsiteY3" fmla="*/ 80048 h 828194"/>
              <a:gd name="connsiteX4" fmla="*/ 0 w 597285"/>
              <a:gd name="connsiteY4" fmla="*/ 0 h 8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285" h="828194">
                <a:moveTo>
                  <a:pt x="597285" y="828194"/>
                </a:moveTo>
                <a:cubicBezTo>
                  <a:pt x="596002" y="710173"/>
                  <a:pt x="594719" y="592153"/>
                  <a:pt x="566497" y="495684"/>
                </a:cubicBezTo>
                <a:cubicBezTo>
                  <a:pt x="538275" y="399215"/>
                  <a:pt x="487988" y="318654"/>
                  <a:pt x="427952" y="249381"/>
                </a:cubicBezTo>
                <a:cubicBezTo>
                  <a:pt x="367916" y="180108"/>
                  <a:pt x="277604" y="121611"/>
                  <a:pt x="206279" y="80048"/>
                </a:cubicBezTo>
                <a:cubicBezTo>
                  <a:pt x="134954" y="38485"/>
                  <a:pt x="67477" y="19242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5224537" y="4575167"/>
            <a:ext cx="1505212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086167" y="4989639"/>
            <a:ext cx="1852180" cy="3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316585" y="5402665"/>
            <a:ext cx="144641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360599" y="4438275"/>
            <a:ext cx="799728" cy="112370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836085" y="4409417"/>
            <a:ext cx="826277" cy="114307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273900" y="4344414"/>
            <a:ext cx="601321" cy="81304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185409" y="4864404"/>
            <a:ext cx="463687" cy="67382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5948822" y="4339931"/>
            <a:ext cx="620296" cy="123154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5485916" y="4339931"/>
            <a:ext cx="579595" cy="12220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6468003" y="4844129"/>
            <a:ext cx="360761" cy="7178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206595" y="4368632"/>
            <a:ext cx="339734" cy="7294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114800" y="2971800"/>
            <a:ext cx="65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sz="3200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45155" y="4212256"/>
            <a:ext cx="1314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C</a:t>
            </a:r>
            <a:r>
              <a:rPr kumimoji="1" lang="en-US" altLang="ja-JP" sz="2400" dirty="0" err="1" smtClean="0"/>
              <a:t>oxeter</a:t>
            </a:r>
            <a:endParaRPr kumimoji="1" lang="en-US" altLang="ja-JP" sz="2400" dirty="0"/>
          </a:p>
          <a:p>
            <a:r>
              <a:rPr kumimoji="1" lang="en-US" altLang="ja-JP" sz="2400" dirty="0" smtClean="0"/>
              <a:t>complex</a:t>
            </a:r>
          </a:p>
          <a:p>
            <a:r>
              <a:rPr kumimoji="1" lang="en-US" altLang="ja-JP" sz="2400" dirty="0" smtClean="0"/>
              <a:t>of type A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82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Spherical building of type A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           </a:t>
            </a:r>
            <a:r>
              <a:rPr lang="en-US" altLang="ja-JP" dirty="0" smtClean="0"/>
              <a:t>= modular </a:t>
            </a:r>
            <a:r>
              <a:rPr lang="en-US" altLang="ja-JP" dirty="0" err="1" smtClean="0"/>
              <a:t>matroid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264" y="1690689"/>
            <a:ext cx="78113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Thm</a:t>
            </a:r>
            <a:r>
              <a:rPr kumimoji="1" lang="en-US" altLang="ja-JP" sz="2800" dirty="0" smtClean="0"/>
              <a:t> (Tits)    </a:t>
            </a:r>
          </a:p>
          <a:p>
            <a:r>
              <a:rPr kumimoji="1" lang="en-US" altLang="ja-JP" sz="2800" dirty="0" smtClean="0"/>
              <a:t>Spherical building of type A</a:t>
            </a:r>
          </a:p>
          <a:p>
            <a:r>
              <a:rPr kumimoji="1" lang="en-US" altLang="ja-JP" sz="2800" dirty="0" smtClean="0"/>
              <a:t>= chain complex of the subspace lattice of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  </a:t>
            </a:r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                      generalized projective geometry</a:t>
            </a:r>
            <a:endParaRPr kumimoji="1" lang="ja-JP" altLang="en-US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7264" y="3766972"/>
            <a:ext cx="86524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Thm</a:t>
            </a:r>
            <a:r>
              <a:rPr kumimoji="1" lang="en-US" altLang="ja-JP" sz="2800" dirty="0" smtClean="0"/>
              <a:t> (</a:t>
            </a:r>
            <a:r>
              <a:rPr kumimoji="1" lang="en-US" altLang="ja-JP" sz="2800" dirty="0" err="1" smtClean="0"/>
              <a:t>Birkhoff</a:t>
            </a:r>
            <a:r>
              <a:rPr kumimoji="1" lang="en-US" altLang="ja-JP" sz="2800" dirty="0" smtClean="0"/>
              <a:t>) </a:t>
            </a:r>
          </a:p>
          <a:p>
            <a:r>
              <a:rPr kumimoji="1" lang="en-US" altLang="ja-JP" sz="2800" dirty="0" smtClean="0"/>
              <a:t>Modular geometric lattice </a:t>
            </a:r>
          </a:p>
          <a:p>
            <a:r>
              <a:rPr kumimoji="1" lang="en-US" altLang="ja-JP" sz="2800" dirty="0" smtClean="0"/>
              <a:t>= the </a:t>
            </a:r>
            <a:r>
              <a:rPr kumimoji="1" lang="en-US" altLang="ja-JP" sz="2800" dirty="0"/>
              <a:t>subspace lattice </a:t>
            </a:r>
            <a:r>
              <a:rPr kumimoji="1" lang="en-US" altLang="ja-JP" sz="2800" dirty="0" smtClean="0"/>
              <a:t>of generalized </a:t>
            </a:r>
            <a:r>
              <a:rPr kumimoji="1" lang="en-US" altLang="ja-JP" sz="2800" dirty="0"/>
              <a:t>projective </a:t>
            </a:r>
            <a:r>
              <a:rPr kumimoji="1" lang="en-US" altLang="ja-JP" sz="2800" dirty="0" smtClean="0"/>
              <a:t>geometry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334732" y="1652587"/>
            <a:ext cx="8537125" cy="191792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18404" y="3751992"/>
            <a:ext cx="8553453" cy="1641879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7264" y="5575351"/>
            <a:ext cx="7992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Spherical building of type A</a:t>
            </a:r>
          </a:p>
          <a:p>
            <a:r>
              <a:rPr kumimoji="1" lang="en-US" altLang="ja-JP" sz="2800" dirty="0" smtClean="0"/>
              <a:t>              = chain complex of modular geometric lattice </a:t>
            </a:r>
            <a:endParaRPr kumimoji="1"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50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90954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Euclidean building of type A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         = modular valuated </a:t>
            </a:r>
            <a:r>
              <a:rPr lang="en-US" altLang="ja-JP" dirty="0" err="1" smtClean="0"/>
              <a:t>matroid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25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66120" y="1951882"/>
                <a:ext cx="8915902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Thm (H.17) </a:t>
                </a:r>
              </a:p>
              <a:p>
                <a:r>
                  <a:rPr kumimoji="1" lang="en-US" altLang="ja-JP" sz="2800" dirty="0" smtClean="0"/>
                  <a:t>Euclidean building of type A </a:t>
                </a:r>
              </a:p>
              <a:p>
                <a:r>
                  <a:rPr kumimoji="1" lang="en-US" altLang="ja-JP" sz="2800" dirty="0"/>
                  <a:t> </a:t>
                </a:r>
                <a:r>
                  <a:rPr kumimoji="1" lang="en-US" altLang="ja-JP" sz="2800" dirty="0" smtClean="0"/>
                  <a:t> = complex of short chains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kumimoji="1" lang="en-US" altLang="ja-JP" sz="2800" dirty="0" smtClean="0"/>
                  <a:t> of a uniform modular lattice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20" y="1951882"/>
                <a:ext cx="8915902" cy="1384995"/>
              </a:xfrm>
              <a:prstGeom prst="rect">
                <a:avLst/>
              </a:prstGeom>
              <a:blipFill>
                <a:blip r:embed="rId2"/>
                <a:stretch>
                  <a:fillRect l="-1367" t="-3965" b="-118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24418" y="3543763"/>
                <a:ext cx="5347298" cy="837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short chain </a:t>
                </a:r>
                <a14:m>
                  <m:oMath xmlns:m="http://schemas.openxmlformats.org/officeDocument/2006/math"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kumimoji="1" lang="en-US" altLang="ja-JP" sz="24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≺…≺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kumimoji="1" lang="en-US" altLang="ja-JP" sz="2400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⇔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or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18" y="3543763"/>
                <a:ext cx="5347298" cy="837537"/>
              </a:xfrm>
              <a:prstGeom prst="rect">
                <a:avLst/>
              </a:prstGeom>
              <a:blipFill>
                <a:blip r:embed="rId3"/>
                <a:stretch>
                  <a:fillRect l="-1710" t="-5797" b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/>
          <p:cNvSpPr/>
          <p:nvPr/>
        </p:nvSpPr>
        <p:spPr>
          <a:xfrm>
            <a:off x="233732" y="1932151"/>
            <a:ext cx="8801411" cy="1518753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588" y="194946"/>
            <a:ext cx="7886700" cy="883408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Lattice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931250" y="1018465"/>
                <a:ext cx="7218194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en-US" altLang="ja-JP" sz="2800" dirty="0" smtClean="0"/>
                  <a:t>Lattice := </a:t>
                </a:r>
                <a:r>
                  <a:rPr kumimoji="1" lang="en-US" altLang="ja-JP" sz="2800" dirty="0" err="1" smtClean="0"/>
                  <a:t>poset</a:t>
                </a:r>
                <a:r>
                  <a:rPr kumimoji="1" lang="en-US" altLang="ja-JP" sz="2800" dirty="0" smtClean="0"/>
                  <a:t>  </a:t>
                </a:r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</a:p>
              <a:p>
                <a:r>
                  <a:rPr kumimoji="1" lang="en-US" altLang="ja-JP" sz="2800" dirty="0"/>
                  <a:t> </a:t>
                </a:r>
                <a:r>
                  <a:rPr kumimoji="1" lang="en-US" altLang="ja-JP" sz="2800" dirty="0" smtClean="0"/>
                  <a:t>    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kumimoji="1" lang="en-US" altLang="ja-JP" sz="2800" dirty="0" smtClean="0"/>
                  <a:t> join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unique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{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≽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kumimoji="1" lang="en-US" altLang="ja-JP" sz="2800" dirty="0" smtClean="0"/>
                  <a:t>,  </a:t>
                </a:r>
              </a:p>
              <a:p>
                <a:r>
                  <a:rPr kumimoji="1" lang="en-US" altLang="ja-JP" sz="2800" dirty="0"/>
                  <a:t> </a:t>
                </a:r>
                <a:r>
                  <a:rPr kumimoji="1" lang="en-US" altLang="ja-JP" sz="2800" dirty="0" smtClean="0"/>
                  <a:t>      meet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uni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que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ax</m:t>
                    </m:r>
                    <m:r>
                      <m:rPr>
                        <m:nor/>
                      </m:rPr>
                      <a:rPr kumimoji="1" lang="en-US" altLang="ja-JP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{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≽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250" y="1018465"/>
                <a:ext cx="7218194" cy="1292662"/>
              </a:xfrm>
              <a:prstGeom prst="rect">
                <a:avLst/>
              </a:prstGeom>
              <a:blipFill>
                <a:blip r:embed="rId2"/>
                <a:stretch>
                  <a:fillRect l="-3041" t="-8019" b="-165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グループ化 23"/>
          <p:cNvGrpSpPr/>
          <p:nvPr/>
        </p:nvGrpSpPr>
        <p:grpSpPr>
          <a:xfrm>
            <a:off x="1918317" y="3419536"/>
            <a:ext cx="5685917" cy="3079862"/>
            <a:chOff x="1186536" y="2872959"/>
            <a:chExt cx="6950528" cy="4045256"/>
          </a:xfrm>
        </p:grpSpPr>
        <p:sp>
          <p:nvSpPr>
            <p:cNvPr id="6" name="楕円 5"/>
            <p:cNvSpPr>
              <a:spLocks noChangeAspect="1"/>
            </p:cNvSpPr>
            <p:nvPr/>
          </p:nvSpPr>
          <p:spPr>
            <a:xfrm>
              <a:off x="2182582" y="5475511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>
              <a:spLocks noChangeAspect="1"/>
            </p:cNvSpPr>
            <p:nvPr/>
          </p:nvSpPr>
          <p:spPr>
            <a:xfrm>
              <a:off x="3047996" y="5475515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>
              <a:spLocks noChangeAspect="1"/>
            </p:cNvSpPr>
            <p:nvPr/>
          </p:nvSpPr>
          <p:spPr>
            <a:xfrm>
              <a:off x="3913410" y="5475514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/>
            <p:cNvSpPr>
              <a:spLocks noChangeAspect="1"/>
            </p:cNvSpPr>
            <p:nvPr/>
          </p:nvSpPr>
          <p:spPr>
            <a:xfrm>
              <a:off x="4697182" y="5475513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/>
            <p:cNvSpPr>
              <a:spLocks noChangeAspect="1"/>
            </p:cNvSpPr>
            <p:nvPr/>
          </p:nvSpPr>
          <p:spPr>
            <a:xfrm>
              <a:off x="5480954" y="5475512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/>
            <p:cNvSpPr>
              <a:spLocks noChangeAspect="1"/>
            </p:cNvSpPr>
            <p:nvPr/>
          </p:nvSpPr>
          <p:spPr>
            <a:xfrm>
              <a:off x="6340924" y="5475511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>
              <a:spLocks noChangeAspect="1"/>
            </p:cNvSpPr>
            <p:nvPr/>
          </p:nvSpPr>
          <p:spPr>
            <a:xfrm>
              <a:off x="7200894" y="5475511"/>
              <a:ext cx="163285" cy="16328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/>
            <p:cNvSpPr>
              <a:spLocks noChangeAspect="1"/>
            </p:cNvSpPr>
            <p:nvPr/>
          </p:nvSpPr>
          <p:spPr>
            <a:xfrm>
              <a:off x="4697182" y="6368141"/>
              <a:ext cx="163285" cy="16328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/>
            <p:cNvSpPr>
              <a:spLocks noChangeAspect="1"/>
            </p:cNvSpPr>
            <p:nvPr/>
          </p:nvSpPr>
          <p:spPr>
            <a:xfrm>
              <a:off x="1186536" y="4404349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/>
            <p:cNvSpPr>
              <a:spLocks noChangeAspect="1"/>
            </p:cNvSpPr>
            <p:nvPr/>
          </p:nvSpPr>
          <p:spPr>
            <a:xfrm>
              <a:off x="2106379" y="4404349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>
              <a:spLocks noChangeAspect="1"/>
            </p:cNvSpPr>
            <p:nvPr/>
          </p:nvSpPr>
          <p:spPr>
            <a:xfrm>
              <a:off x="3026222" y="4404348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>
              <a:spLocks noChangeAspect="1"/>
            </p:cNvSpPr>
            <p:nvPr/>
          </p:nvSpPr>
          <p:spPr>
            <a:xfrm>
              <a:off x="3864422" y="4404348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>
              <a:spLocks noChangeAspect="1"/>
            </p:cNvSpPr>
            <p:nvPr/>
          </p:nvSpPr>
          <p:spPr>
            <a:xfrm>
              <a:off x="4702622" y="4404348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/>
            <p:cNvSpPr>
              <a:spLocks noChangeAspect="1"/>
            </p:cNvSpPr>
            <p:nvPr/>
          </p:nvSpPr>
          <p:spPr>
            <a:xfrm>
              <a:off x="5540822" y="4404347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/>
            <p:cNvSpPr>
              <a:spLocks noChangeAspect="1"/>
            </p:cNvSpPr>
            <p:nvPr/>
          </p:nvSpPr>
          <p:spPr>
            <a:xfrm>
              <a:off x="6379022" y="4404347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/>
            <p:cNvSpPr>
              <a:spLocks noChangeAspect="1"/>
            </p:cNvSpPr>
            <p:nvPr/>
          </p:nvSpPr>
          <p:spPr>
            <a:xfrm>
              <a:off x="7179122" y="4404346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>
              <a:spLocks noChangeAspect="1"/>
            </p:cNvSpPr>
            <p:nvPr/>
          </p:nvSpPr>
          <p:spPr>
            <a:xfrm>
              <a:off x="7973779" y="4404345"/>
              <a:ext cx="163285" cy="1632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/>
            <p:cNvSpPr>
              <a:spLocks noChangeAspect="1"/>
            </p:cNvSpPr>
            <p:nvPr/>
          </p:nvSpPr>
          <p:spPr>
            <a:xfrm>
              <a:off x="4610093" y="3422448"/>
              <a:ext cx="163285" cy="163285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>
              <a:stCxn id="6" idx="5"/>
              <a:endCxn id="13" idx="2"/>
            </p:cNvCxnSpPr>
            <p:nvPr/>
          </p:nvCxnSpPr>
          <p:spPr>
            <a:xfrm>
              <a:off x="2321954" y="5614883"/>
              <a:ext cx="2375228" cy="8349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7" idx="5"/>
              <a:endCxn id="13" idx="1"/>
            </p:cNvCxnSpPr>
            <p:nvPr/>
          </p:nvCxnSpPr>
          <p:spPr>
            <a:xfrm>
              <a:off x="3187368" y="5614887"/>
              <a:ext cx="1533727" cy="7771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stCxn id="8" idx="5"/>
              <a:endCxn id="13" idx="1"/>
            </p:cNvCxnSpPr>
            <p:nvPr/>
          </p:nvCxnSpPr>
          <p:spPr>
            <a:xfrm>
              <a:off x="4052782" y="5614886"/>
              <a:ext cx="668313" cy="7771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9" idx="4"/>
              <a:endCxn id="13" idx="0"/>
            </p:cNvCxnSpPr>
            <p:nvPr/>
          </p:nvCxnSpPr>
          <p:spPr>
            <a:xfrm>
              <a:off x="4778825" y="5638798"/>
              <a:ext cx="0" cy="7293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10" idx="3"/>
              <a:endCxn id="13" idx="7"/>
            </p:cNvCxnSpPr>
            <p:nvPr/>
          </p:nvCxnSpPr>
          <p:spPr>
            <a:xfrm flipH="1">
              <a:off x="4836554" y="5614884"/>
              <a:ext cx="668313" cy="777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stCxn id="11" idx="3"/>
              <a:endCxn id="13" idx="7"/>
            </p:cNvCxnSpPr>
            <p:nvPr/>
          </p:nvCxnSpPr>
          <p:spPr>
            <a:xfrm flipH="1">
              <a:off x="4836554" y="5614883"/>
              <a:ext cx="1528283" cy="7771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12" idx="3"/>
              <a:endCxn id="13" idx="6"/>
            </p:cNvCxnSpPr>
            <p:nvPr/>
          </p:nvCxnSpPr>
          <p:spPr>
            <a:xfrm flipH="1">
              <a:off x="4860467" y="5614883"/>
              <a:ext cx="2364340" cy="8349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14" idx="4"/>
              <a:endCxn id="6" idx="1"/>
            </p:cNvCxnSpPr>
            <p:nvPr/>
          </p:nvCxnSpPr>
          <p:spPr>
            <a:xfrm>
              <a:off x="1268179" y="4567634"/>
              <a:ext cx="938316" cy="93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14" idx="5"/>
              <a:endCxn id="7" idx="1"/>
            </p:cNvCxnSpPr>
            <p:nvPr/>
          </p:nvCxnSpPr>
          <p:spPr>
            <a:xfrm>
              <a:off x="1325908" y="4543721"/>
              <a:ext cx="1746001" cy="9557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14" idx="6"/>
              <a:endCxn id="10" idx="1"/>
            </p:cNvCxnSpPr>
            <p:nvPr/>
          </p:nvCxnSpPr>
          <p:spPr>
            <a:xfrm>
              <a:off x="1349821" y="4485992"/>
              <a:ext cx="4155046" cy="10134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15" idx="4"/>
              <a:endCxn id="6" idx="0"/>
            </p:cNvCxnSpPr>
            <p:nvPr/>
          </p:nvCxnSpPr>
          <p:spPr>
            <a:xfrm>
              <a:off x="2188022" y="4567634"/>
              <a:ext cx="76203" cy="9078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>
              <a:stCxn id="15" idx="6"/>
              <a:endCxn id="11" idx="2"/>
            </p:cNvCxnSpPr>
            <p:nvPr/>
          </p:nvCxnSpPr>
          <p:spPr>
            <a:xfrm>
              <a:off x="2269664" y="4485992"/>
              <a:ext cx="4071260" cy="10711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15" idx="5"/>
              <a:endCxn id="8" idx="2"/>
            </p:cNvCxnSpPr>
            <p:nvPr/>
          </p:nvCxnSpPr>
          <p:spPr>
            <a:xfrm>
              <a:off x="2245751" y="4543721"/>
              <a:ext cx="1667659" cy="10134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16" idx="4"/>
              <a:endCxn id="7" idx="0"/>
            </p:cNvCxnSpPr>
            <p:nvPr/>
          </p:nvCxnSpPr>
          <p:spPr>
            <a:xfrm>
              <a:off x="3107865" y="4567633"/>
              <a:ext cx="21774" cy="9078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16" idx="5"/>
              <a:endCxn id="8" idx="1"/>
            </p:cNvCxnSpPr>
            <p:nvPr/>
          </p:nvCxnSpPr>
          <p:spPr>
            <a:xfrm>
              <a:off x="3165594" y="4543720"/>
              <a:ext cx="771729" cy="9557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stCxn id="16" idx="6"/>
              <a:endCxn id="12" idx="2"/>
            </p:cNvCxnSpPr>
            <p:nvPr/>
          </p:nvCxnSpPr>
          <p:spPr>
            <a:xfrm>
              <a:off x="3189507" y="4485991"/>
              <a:ext cx="4011387" cy="10711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17" idx="3"/>
              <a:endCxn id="6" idx="7"/>
            </p:cNvCxnSpPr>
            <p:nvPr/>
          </p:nvCxnSpPr>
          <p:spPr>
            <a:xfrm flipH="1">
              <a:off x="2321954" y="4543720"/>
              <a:ext cx="1566381" cy="9557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17" idx="5"/>
              <a:endCxn id="9" idx="1"/>
            </p:cNvCxnSpPr>
            <p:nvPr/>
          </p:nvCxnSpPr>
          <p:spPr>
            <a:xfrm>
              <a:off x="4003794" y="4543720"/>
              <a:ext cx="717301" cy="955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>
              <a:stCxn id="17" idx="6"/>
              <a:endCxn id="12" idx="1"/>
            </p:cNvCxnSpPr>
            <p:nvPr/>
          </p:nvCxnSpPr>
          <p:spPr>
            <a:xfrm>
              <a:off x="4027707" y="4485991"/>
              <a:ext cx="3197100" cy="10134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>
              <a:stCxn id="18" idx="4"/>
              <a:endCxn id="9" idx="0"/>
            </p:cNvCxnSpPr>
            <p:nvPr/>
          </p:nvCxnSpPr>
          <p:spPr>
            <a:xfrm flipH="1">
              <a:off x="4778825" y="4567633"/>
              <a:ext cx="5440" cy="907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stCxn id="18" idx="3"/>
              <a:endCxn id="7" idx="7"/>
            </p:cNvCxnSpPr>
            <p:nvPr/>
          </p:nvCxnSpPr>
          <p:spPr>
            <a:xfrm flipH="1">
              <a:off x="3187368" y="4543720"/>
              <a:ext cx="1539167" cy="9557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stCxn id="18" idx="5"/>
              <a:endCxn id="11" idx="1"/>
            </p:cNvCxnSpPr>
            <p:nvPr/>
          </p:nvCxnSpPr>
          <p:spPr>
            <a:xfrm>
              <a:off x="4841994" y="4543720"/>
              <a:ext cx="1522843" cy="9557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>
              <a:stCxn id="19" idx="3"/>
              <a:endCxn id="9" idx="7"/>
            </p:cNvCxnSpPr>
            <p:nvPr/>
          </p:nvCxnSpPr>
          <p:spPr>
            <a:xfrm flipH="1">
              <a:off x="4836554" y="4543719"/>
              <a:ext cx="728181" cy="9557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>
              <a:stCxn id="19" idx="4"/>
              <a:endCxn id="10" idx="0"/>
            </p:cNvCxnSpPr>
            <p:nvPr/>
          </p:nvCxnSpPr>
          <p:spPr>
            <a:xfrm flipH="1">
              <a:off x="5562597" y="4567632"/>
              <a:ext cx="59868" cy="907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>
              <a:stCxn id="19" idx="2"/>
              <a:endCxn id="8" idx="7"/>
            </p:cNvCxnSpPr>
            <p:nvPr/>
          </p:nvCxnSpPr>
          <p:spPr>
            <a:xfrm flipH="1">
              <a:off x="4052782" y="4485990"/>
              <a:ext cx="1488040" cy="10134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20" idx="3"/>
              <a:endCxn id="10" idx="7"/>
            </p:cNvCxnSpPr>
            <p:nvPr/>
          </p:nvCxnSpPr>
          <p:spPr>
            <a:xfrm flipH="1">
              <a:off x="5620326" y="4543719"/>
              <a:ext cx="782609" cy="9557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>
              <a:stCxn id="20" idx="4"/>
              <a:endCxn id="11" idx="0"/>
            </p:cNvCxnSpPr>
            <p:nvPr/>
          </p:nvCxnSpPr>
          <p:spPr>
            <a:xfrm flipH="1">
              <a:off x="6422567" y="4567632"/>
              <a:ext cx="38098" cy="9078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21" idx="3"/>
              <a:endCxn id="10" idx="6"/>
            </p:cNvCxnSpPr>
            <p:nvPr/>
          </p:nvCxnSpPr>
          <p:spPr>
            <a:xfrm flipH="1">
              <a:off x="5644239" y="4543718"/>
              <a:ext cx="1558796" cy="10134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>
              <a:stCxn id="21" idx="4"/>
              <a:endCxn id="12" idx="0"/>
            </p:cNvCxnSpPr>
            <p:nvPr/>
          </p:nvCxnSpPr>
          <p:spPr>
            <a:xfrm>
              <a:off x="7260765" y="4567631"/>
              <a:ext cx="21772" cy="9078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22" idx="3"/>
              <a:endCxn id="12" idx="7"/>
            </p:cNvCxnSpPr>
            <p:nvPr/>
          </p:nvCxnSpPr>
          <p:spPr>
            <a:xfrm flipH="1">
              <a:off x="7340266" y="4543717"/>
              <a:ext cx="657426" cy="9557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>
              <a:stCxn id="22" idx="2"/>
              <a:endCxn id="11" idx="7"/>
            </p:cNvCxnSpPr>
            <p:nvPr/>
          </p:nvCxnSpPr>
          <p:spPr>
            <a:xfrm flipH="1">
              <a:off x="6480296" y="4485988"/>
              <a:ext cx="1493483" cy="10134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>
              <a:stCxn id="23" idx="2"/>
              <a:endCxn id="14" idx="7"/>
            </p:cNvCxnSpPr>
            <p:nvPr/>
          </p:nvCxnSpPr>
          <p:spPr>
            <a:xfrm flipH="1">
              <a:off x="1325908" y="3504091"/>
              <a:ext cx="3284185" cy="9241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>
              <a:stCxn id="23" idx="2"/>
              <a:endCxn id="15" idx="7"/>
            </p:cNvCxnSpPr>
            <p:nvPr/>
          </p:nvCxnSpPr>
          <p:spPr>
            <a:xfrm flipH="1">
              <a:off x="2245751" y="3504091"/>
              <a:ext cx="2364342" cy="9241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>
              <a:stCxn id="23" idx="3"/>
              <a:endCxn id="16" idx="0"/>
            </p:cNvCxnSpPr>
            <p:nvPr/>
          </p:nvCxnSpPr>
          <p:spPr>
            <a:xfrm flipH="1">
              <a:off x="3107865" y="3561820"/>
              <a:ext cx="1526141" cy="8425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>
              <a:stCxn id="23" idx="4"/>
              <a:endCxn id="17" idx="7"/>
            </p:cNvCxnSpPr>
            <p:nvPr/>
          </p:nvCxnSpPr>
          <p:spPr>
            <a:xfrm flipH="1">
              <a:off x="4003794" y="3585733"/>
              <a:ext cx="687942" cy="8425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コネクタ 167"/>
            <p:cNvCxnSpPr>
              <a:stCxn id="23" idx="4"/>
              <a:endCxn id="18" idx="0"/>
            </p:cNvCxnSpPr>
            <p:nvPr/>
          </p:nvCxnSpPr>
          <p:spPr>
            <a:xfrm>
              <a:off x="4691736" y="3585733"/>
              <a:ext cx="92529" cy="81861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>
              <a:stCxn id="23" idx="4"/>
              <a:endCxn id="19" idx="1"/>
            </p:cNvCxnSpPr>
            <p:nvPr/>
          </p:nvCxnSpPr>
          <p:spPr>
            <a:xfrm>
              <a:off x="4691736" y="3585733"/>
              <a:ext cx="872999" cy="8425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>
              <a:stCxn id="23" idx="5"/>
              <a:endCxn id="20" idx="1"/>
            </p:cNvCxnSpPr>
            <p:nvPr/>
          </p:nvCxnSpPr>
          <p:spPr>
            <a:xfrm>
              <a:off x="4749465" y="3561820"/>
              <a:ext cx="1653470" cy="8664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/>
            <p:cNvCxnSpPr>
              <a:stCxn id="23" idx="6"/>
              <a:endCxn id="21" idx="1"/>
            </p:cNvCxnSpPr>
            <p:nvPr/>
          </p:nvCxnSpPr>
          <p:spPr>
            <a:xfrm>
              <a:off x="4773378" y="3504091"/>
              <a:ext cx="2429657" cy="9241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/>
            <p:cNvCxnSpPr>
              <a:stCxn id="23" idx="6"/>
              <a:endCxn id="22" idx="1"/>
            </p:cNvCxnSpPr>
            <p:nvPr/>
          </p:nvCxnSpPr>
          <p:spPr>
            <a:xfrm>
              <a:off x="4773378" y="3504091"/>
              <a:ext cx="3224314" cy="9241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テキスト ボックス 194"/>
                <p:cNvSpPr txBox="1"/>
                <p:nvPr/>
              </p:nvSpPr>
              <p:spPr>
                <a:xfrm>
                  <a:off x="4836554" y="2872959"/>
                  <a:ext cx="320601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sz="3200" dirty="0" smtClean="0"/>
                </a:p>
              </p:txBody>
            </p:sp>
          </mc:Choice>
          <mc:Fallback xmlns="">
            <p:sp>
              <p:nvSpPr>
                <p:cNvPr id="195" name="テキスト ボックス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6554" y="2872959"/>
                  <a:ext cx="320601" cy="492443"/>
                </a:xfrm>
                <a:prstGeom prst="rect">
                  <a:avLst/>
                </a:prstGeom>
                <a:blipFill>
                  <a:blip r:embed="rId3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テキスト ボックス 196"/>
                <p:cNvSpPr txBox="1"/>
                <p:nvPr/>
              </p:nvSpPr>
              <p:spPr>
                <a:xfrm>
                  <a:off x="4376581" y="6425772"/>
                  <a:ext cx="320601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3200" dirty="0" smtClean="0"/>
                </a:p>
              </p:txBody>
            </p:sp>
          </mc:Choice>
          <mc:Fallback xmlns="">
            <p:sp>
              <p:nvSpPr>
                <p:cNvPr id="197" name="テキスト ボックス 1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581" y="6425772"/>
                  <a:ext cx="320601" cy="492443"/>
                </a:xfrm>
                <a:prstGeom prst="rect">
                  <a:avLst/>
                </a:prstGeom>
                <a:blipFill>
                  <a:blip r:embed="rId4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0" name="角丸四角形 199"/>
            <p:cNvSpPr/>
            <p:nvPr/>
          </p:nvSpPr>
          <p:spPr>
            <a:xfrm>
              <a:off x="1894114" y="5246872"/>
              <a:ext cx="5742215" cy="609642"/>
            </a:xfrm>
            <a:prstGeom prst="roundRect">
              <a:avLst/>
            </a:prstGeom>
            <a:solidFill>
              <a:schemeClr val="accent6">
                <a:alpha val="3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テキスト ボックス 200"/>
              <p:cNvSpPr txBox="1"/>
              <p:nvPr/>
            </p:nvSpPr>
            <p:spPr>
              <a:xfrm>
                <a:off x="6943612" y="5662156"/>
                <a:ext cx="19178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atom</a:t>
                </a:r>
                <a:r>
                  <a:rPr kumimoji="1" lang="en-US" altLang="ja-JP" sz="32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201" name="テキスト ボックス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612" y="5662156"/>
                <a:ext cx="1917897" cy="584775"/>
              </a:xfrm>
              <a:prstGeom prst="rect">
                <a:avLst/>
              </a:prstGeom>
              <a:blipFill>
                <a:blip r:embed="rId5"/>
                <a:stretch>
                  <a:fillRect l="-7937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3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28086" y="2514281"/>
                <a:ext cx="3738138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≼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≼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en-US" altLang="ja-JP" sz="28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≺: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⇔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86" y="2514281"/>
                <a:ext cx="3738138" cy="1292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0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角丸四角形 78"/>
          <p:cNvSpPr/>
          <p:nvPr/>
        </p:nvSpPr>
        <p:spPr>
          <a:xfrm>
            <a:off x="894358" y="169669"/>
            <a:ext cx="7753350" cy="272259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26406"/>
            <a:ext cx="7886700" cy="1325563"/>
          </a:xfrm>
        </p:spPr>
        <p:txBody>
          <a:bodyPr/>
          <a:lstStyle/>
          <a:p>
            <a:pPr algn="ctr"/>
            <a:r>
              <a:rPr lang="en-US" altLang="ja-JP" dirty="0" smtClean="0"/>
              <a:t>Geometric Lattice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094652" y="5430856"/>
                <a:ext cx="45232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ja-JP" sz="2800" dirty="0" smtClean="0"/>
                  <a:t>Ex: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652" y="5430856"/>
                <a:ext cx="4523290" cy="523220"/>
              </a:xfrm>
              <a:prstGeom prst="rect">
                <a:avLst/>
              </a:prstGeom>
              <a:blipFill>
                <a:blip r:embed="rId2"/>
                <a:stretch>
                  <a:fillRect l="-2830" t="-11628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614428" y="5944707"/>
                <a:ext cx="6459329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kumimoji="1" lang="en-US" altLang="ja-JP" sz="2800" dirty="0" smtClean="0"/>
                  <a:t> { subspaces spanned by subsets of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kumimoji="1" lang="en-US" altLang="ja-JP" sz="2800" dirty="0" smtClean="0"/>
                  <a:t>} </a:t>
                </a:r>
              </a:p>
              <a:p>
                <a:r>
                  <a:rPr kumimoji="1" lang="en-US" altLang="ja-JP" sz="2800" dirty="0" smtClean="0"/>
                  <a:t> is  a geometric lattice</a:t>
                </a:r>
                <a:endParaRPr kumimoji="1" lang="en-US" altLang="ja-JP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428" y="5944707"/>
                <a:ext cx="6459329" cy="861774"/>
              </a:xfrm>
              <a:prstGeom prst="rect">
                <a:avLst/>
              </a:prstGeom>
              <a:blipFill>
                <a:blip r:embed="rId3"/>
                <a:stretch>
                  <a:fillRect l="-2172" t="-11972" b="-246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804063" y="1029875"/>
            <a:ext cx="5535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:= atomistic </a:t>
            </a:r>
            <a:r>
              <a:rPr kumimoji="1" lang="en-US" altLang="ja-JP" sz="3200" dirty="0" err="1" smtClean="0"/>
              <a:t>semimodular</a:t>
            </a:r>
            <a:r>
              <a:rPr kumimoji="1" lang="en-US" altLang="ja-JP" sz="3200" dirty="0" smtClean="0"/>
              <a:t> lattice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212843" y="1702202"/>
                <a:ext cx="726250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semimodular:      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⇒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≺: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kumimoji="1" lang="en-US" altLang="ja-JP" sz="3200" b="0" dirty="0" smtClean="0">
                  <a:ea typeface="Cambria Math" panose="02040503050406030204" pitchFamily="18" charset="0"/>
                </a:endParaRPr>
              </a:p>
              <a:p>
                <a:r>
                  <a:rPr kumimoji="1" lang="en-US" altLang="ja-JP" sz="3200" dirty="0" smtClean="0"/>
                  <a:t>       atomistic:       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1" lang="en-US" altLang="ja-JP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⋁</m:t>
                    </m:r>
                  </m:oMath>
                </a14:m>
                <a:r>
                  <a:rPr kumimoji="1" lang="en-US" altLang="ja-JP" sz="3200" dirty="0" smtClean="0"/>
                  <a:t>{ </a:t>
                </a:r>
                <a:r>
                  <a:rPr kumimoji="1" lang="en-US" altLang="ja-JP" sz="3200" dirty="0" smtClean="0"/>
                  <a:t>atoms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≼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3200" dirty="0" smtClean="0"/>
                  <a:t>}</a:t>
                </a:r>
                <a:endParaRPr kumimoji="1" lang="en-US" altLang="ja-JP" sz="3200" dirty="0" smtClean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843" y="1702202"/>
                <a:ext cx="7262501" cy="1077218"/>
              </a:xfrm>
              <a:prstGeom prst="rect">
                <a:avLst/>
              </a:prstGeom>
              <a:blipFill>
                <a:blip r:embed="rId4"/>
                <a:stretch>
                  <a:fillRect l="-2183" t="-6780" b="-180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グループ化 77"/>
          <p:cNvGrpSpPr/>
          <p:nvPr/>
        </p:nvGrpSpPr>
        <p:grpSpPr>
          <a:xfrm>
            <a:off x="1910111" y="3122546"/>
            <a:ext cx="5625856" cy="2154929"/>
            <a:chOff x="1572980" y="3109999"/>
            <a:chExt cx="6047021" cy="2379609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1572980" y="3109999"/>
              <a:ext cx="6047021" cy="2379609"/>
              <a:chOff x="1186536" y="3422448"/>
              <a:chExt cx="6950528" cy="3108978"/>
            </a:xfrm>
          </p:grpSpPr>
          <p:sp>
            <p:nvSpPr>
              <p:cNvPr id="8" name="楕円 7"/>
              <p:cNvSpPr>
                <a:spLocks noChangeAspect="1"/>
              </p:cNvSpPr>
              <p:nvPr/>
            </p:nvSpPr>
            <p:spPr>
              <a:xfrm>
                <a:off x="2071574" y="5574015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楕円 8"/>
              <p:cNvSpPr>
                <a:spLocks noChangeAspect="1"/>
              </p:cNvSpPr>
              <p:nvPr/>
            </p:nvSpPr>
            <p:spPr>
              <a:xfrm>
                <a:off x="3047996" y="5475515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9"/>
              <p:cNvSpPr>
                <a:spLocks noChangeAspect="1"/>
              </p:cNvSpPr>
              <p:nvPr/>
            </p:nvSpPr>
            <p:spPr>
              <a:xfrm>
                <a:off x="3983271" y="5441694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楕円 10"/>
              <p:cNvSpPr>
                <a:spLocks noChangeAspect="1"/>
              </p:cNvSpPr>
              <p:nvPr/>
            </p:nvSpPr>
            <p:spPr>
              <a:xfrm>
                <a:off x="4697182" y="5475513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/>
              <p:cNvSpPr>
                <a:spLocks noChangeAspect="1"/>
              </p:cNvSpPr>
              <p:nvPr/>
            </p:nvSpPr>
            <p:spPr>
              <a:xfrm>
                <a:off x="5521773" y="5602880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楕円 12"/>
              <p:cNvSpPr>
                <a:spLocks noChangeAspect="1"/>
              </p:cNvSpPr>
              <p:nvPr/>
            </p:nvSpPr>
            <p:spPr>
              <a:xfrm>
                <a:off x="6296534" y="5482516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楕円 13"/>
              <p:cNvSpPr>
                <a:spLocks noChangeAspect="1"/>
              </p:cNvSpPr>
              <p:nvPr/>
            </p:nvSpPr>
            <p:spPr>
              <a:xfrm>
                <a:off x="7249717" y="5607966"/>
                <a:ext cx="163285" cy="16328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楕円 14"/>
              <p:cNvSpPr>
                <a:spLocks noChangeAspect="1"/>
              </p:cNvSpPr>
              <p:nvPr/>
            </p:nvSpPr>
            <p:spPr>
              <a:xfrm>
                <a:off x="4697182" y="6368141"/>
                <a:ext cx="163285" cy="16328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楕円 15"/>
              <p:cNvSpPr>
                <a:spLocks noChangeAspect="1"/>
              </p:cNvSpPr>
              <p:nvPr/>
            </p:nvSpPr>
            <p:spPr>
              <a:xfrm>
                <a:off x="1186536" y="4404349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/>
              <p:cNvSpPr>
                <a:spLocks noChangeAspect="1"/>
              </p:cNvSpPr>
              <p:nvPr/>
            </p:nvSpPr>
            <p:spPr>
              <a:xfrm>
                <a:off x="2106379" y="4404349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/>
              <p:cNvSpPr>
                <a:spLocks noChangeAspect="1"/>
              </p:cNvSpPr>
              <p:nvPr/>
            </p:nvSpPr>
            <p:spPr>
              <a:xfrm>
                <a:off x="3026222" y="4404348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楕円 18"/>
              <p:cNvSpPr>
                <a:spLocks noChangeAspect="1"/>
              </p:cNvSpPr>
              <p:nvPr/>
            </p:nvSpPr>
            <p:spPr>
              <a:xfrm>
                <a:off x="3864422" y="4404348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/>
              <p:cNvSpPr>
                <a:spLocks noChangeAspect="1"/>
              </p:cNvSpPr>
              <p:nvPr/>
            </p:nvSpPr>
            <p:spPr>
              <a:xfrm>
                <a:off x="4702622" y="4404348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楕円 20"/>
              <p:cNvSpPr>
                <a:spLocks noChangeAspect="1"/>
              </p:cNvSpPr>
              <p:nvPr/>
            </p:nvSpPr>
            <p:spPr>
              <a:xfrm>
                <a:off x="5540822" y="4404347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/>
              <p:cNvSpPr>
                <a:spLocks noChangeAspect="1"/>
              </p:cNvSpPr>
              <p:nvPr/>
            </p:nvSpPr>
            <p:spPr>
              <a:xfrm>
                <a:off x="6379022" y="4404347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楕円 22"/>
              <p:cNvSpPr>
                <a:spLocks noChangeAspect="1"/>
              </p:cNvSpPr>
              <p:nvPr/>
            </p:nvSpPr>
            <p:spPr>
              <a:xfrm>
                <a:off x="7179122" y="4404346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楕円 23"/>
              <p:cNvSpPr>
                <a:spLocks noChangeAspect="1"/>
              </p:cNvSpPr>
              <p:nvPr/>
            </p:nvSpPr>
            <p:spPr>
              <a:xfrm>
                <a:off x="7973779" y="4404345"/>
                <a:ext cx="163285" cy="1632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楕円 24"/>
              <p:cNvSpPr>
                <a:spLocks noChangeAspect="1"/>
              </p:cNvSpPr>
              <p:nvPr/>
            </p:nvSpPr>
            <p:spPr>
              <a:xfrm>
                <a:off x="4610093" y="3422448"/>
                <a:ext cx="163285" cy="163285"/>
              </a:xfrm>
              <a:prstGeom prst="ellipse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" name="直線コネクタ 25"/>
              <p:cNvCxnSpPr>
                <a:stCxn id="8" idx="5"/>
                <a:endCxn id="15" idx="2"/>
              </p:cNvCxnSpPr>
              <p:nvPr/>
            </p:nvCxnSpPr>
            <p:spPr>
              <a:xfrm>
                <a:off x="2210946" y="5713387"/>
                <a:ext cx="2486236" cy="7363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stCxn id="9" idx="5"/>
                <a:endCxn id="15" idx="1"/>
              </p:cNvCxnSpPr>
              <p:nvPr/>
            </p:nvCxnSpPr>
            <p:spPr>
              <a:xfrm>
                <a:off x="3187368" y="5614887"/>
                <a:ext cx="1533727" cy="7771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stCxn id="10" idx="5"/>
                <a:endCxn id="15" idx="1"/>
              </p:cNvCxnSpPr>
              <p:nvPr/>
            </p:nvCxnSpPr>
            <p:spPr>
              <a:xfrm>
                <a:off x="4122643" y="5581066"/>
                <a:ext cx="598451" cy="8109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>
                <a:stCxn id="11" idx="4"/>
                <a:endCxn id="15" idx="0"/>
              </p:cNvCxnSpPr>
              <p:nvPr/>
            </p:nvCxnSpPr>
            <p:spPr>
              <a:xfrm>
                <a:off x="4778825" y="5638798"/>
                <a:ext cx="0" cy="72934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>
                <a:stCxn id="12" idx="3"/>
                <a:endCxn id="15" idx="7"/>
              </p:cNvCxnSpPr>
              <p:nvPr/>
            </p:nvCxnSpPr>
            <p:spPr>
              <a:xfrm flipH="1">
                <a:off x="4836555" y="5742252"/>
                <a:ext cx="709130" cy="64980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>
                <a:stCxn id="13" idx="3"/>
                <a:endCxn id="15" idx="7"/>
              </p:cNvCxnSpPr>
              <p:nvPr/>
            </p:nvCxnSpPr>
            <p:spPr>
              <a:xfrm flipH="1">
                <a:off x="4836555" y="5621888"/>
                <a:ext cx="1483892" cy="77016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stCxn id="14" idx="3"/>
                <a:endCxn id="15" idx="6"/>
              </p:cNvCxnSpPr>
              <p:nvPr/>
            </p:nvCxnSpPr>
            <p:spPr>
              <a:xfrm flipH="1">
                <a:off x="4860467" y="5747338"/>
                <a:ext cx="2413163" cy="70244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16" idx="4"/>
                <a:endCxn id="8" idx="1"/>
              </p:cNvCxnSpPr>
              <p:nvPr/>
            </p:nvCxnSpPr>
            <p:spPr>
              <a:xfrm>
                <a:off x="1268179" y="4567634"/>
                <a:ext cx="827307" cy="10302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16" idx="5"/>
                <a:endCxn id="9" idx="1"/>
              </p:cNvCxnSpPr>
              <p:nvPr/>
            </p:nvCxnSpPr>
            <p:spPr>
              <a:xfrm>
                <a:off x="1325908" y="4543721"/>
                <a:ext cx="1746001" cy="9557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stCxn id="16" idx="6"/>
                <a:endCxn id="12" idx="1"/>
              </p:cNvCxnSpPr>
              <p:nvPr/>
            </p:nvCxnSpPr>
            <p:spPr>
              <a:xfrm>
                <a:off x="1349821" y="4485992"/>
                <a:ext cx="4195864" cy="114080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stCxn id="17" idx="4"/>
                <a:endCxn id="8" idx="0"/>
              </p:cNvCxnSpPr>
              <p:nvPr/>
            </p:nvCxnSpPr>
            <p:spPr>
              <a:xfrm flipH="1">
                <a:off x="2153217" y="4567634"/>
                <a:ext cx="34805" cy="10063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>
                <a:stCxn id="17" idx="6"/>
                <a:endCxn id="13" idx="2"/>
              </p:cNvCxnSpPr>
              <p:nvPr/>
            </p:nvCxnSpPr>
            <p:spPr>
              <a:xfrm>
                <a:off x="2269664" y="4485992"/>
                <a:ext cx="4026870" cy="10781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stCxn id="17" idx="5"/>
                <a:endCxn id="10" idx="2"/>
              </p:cNvCxnSpPr>
              <p:nvPr/>
            </p:nvCxnSpPr>
            <p:spPr>
              <a:xfrm>
                <a:off x="2245751" y="4543721"/>
                <a:ext cx="1737520" cy="9796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>
                <a:stCxn id="18" idx="4"/>
                <a:endCxn id="9" idx="0"/>
              </p:cNvCxnSpPr>
              <p:nvPr/>
            </p:nvCxnSpPr>
            <p:spPr>
              <a:xfrm>
                <a:off x="3107865" y="4567633"/>
                <a:ext cx="21774" cy="90788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18" idx="5"/>
                <a:endCxn id="10" idx="1"/>
              </p:cNvCxnSpPr>
              <p:nvPr/>
            </p:nvCxnSpPr>
            <p:spPr>
              <a:xfrm>
                <a:off x="3165594" y="4543719"/>
                <a:ext cx="841589" cy="921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18" idx="6"/>
                <a:endCxn id="14" idx="2"/>
              </p:cNvCxnSpPr>
              <p:nvPr/>
            </p:nvCxnSpPr>
            <p:spPr>
              <a:xfrm>
                <a:off x="3189507" y="4485990"/>
                <a:ext cx="4060211" cy="120361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>
                <a:stCxn id="19" idx="3"/>
                <a:endCxn id="8" idx="7"/>
              </p:cNvCxnSpPr>
              <p:nvPr/>
            </p:nvCxnSpPr>
            <p:spPr>
              <a:xfrm flipH="1">
                <a:off x="2210946" y="4543719"/>
                <a:ext cx="1677388" cy="105420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>
                <a:stCxn id="19" idx="5"/>
                <a:endCxn id="11" idx="1"/>
              </p:cNvCxnSpPr>
              <p:nvPr/>
            </p:nvCxnSpPr>
            <p:spPr>
              <a:xfrm>
                <a:off x="4003794" y="4543720"/>
                <a:ext cx="717301" cy="95570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>
                <a:stCxn id="19" idx="6"/>
                <a:endCxn id="14" idx="1"/>
              </p:cNvCxnSpPr>
              <p:nvPr/>
            </p:nvCxnSpPr>
            <p:spPr>
              <a:xfrm>
                <a:off x="4027707" y="4485990"/>
                <a:ext cx="3245923" cy="11458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>
                <a:stCxn id="20" idx="4"/>
                <a:endCxn id="11" idx="0"/>
              </p:cNvCxnSpPr>
              <p:nvPr/>
            </p:nvCxnSpPr>
            <p:spPr>
              <a:xfrm flipH="1">
                <a:off x="4778825" y="4567633"/>
                <a:ext cx="5440" cy="90788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>
                <a:stCxn id="20" idx="3"/>
                <a:endCxn id="9" idx="7"/>
              </p:cNvCxnSpPr>
              <p:nvPr/>
            </p:nvCxnSpPr>
            <p:spPr>
              <a:xfrm flipH="1">
                <a:off x="3187368" y="4543720"/>
                <a:ext cx="1539167" cy="9557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>
                <a:stCxn id="20" idx="5"/>
                <a:endCxn id="13" idx="1"/>
              </p:cNvCxnSpPr>
              <p:nvPr/>
            </p:nvCxnSpPr>
            <p:spPr>
              <a:xfrm>
                <a:off x="4841995" y="4543719"/>
                <a:ext cx="1478452" cy="9627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21" idx="3"/>
                <a:endCxn id="11" idx="7"/>
              </p:cNvCxnSpPr>
              <p:nvPr/>
            </p:nvCxnSpPr>
            <p:spPr>
              <a:xfrm flipH="1">
                <a:off x="4836554" y="4543719"/>
                <a:ext cx="728181" cy="9557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21" idx="4"/>
                <a:endCxn id="12" idx="0"/>
              </p:cNvCxnSpPr>
              <p:nvPr/>
            </p:nvCxnSpPr>
            <p:spPr>
              <a:xfrm flipH="1">
                <a:off x="5603416" y="4567633"/>
                <a:ext cx="19050" cy="103524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21" idx="2"/>
                <a:endCxn id="10" idx="7"/>
              </p:cNvCxnSpPr>
              <p:nvPr/>
            </p:nvCxnSpPr>
            <p:spPr>
              <a:xfrm flipH="1">
                <a:off x="4122643" y="4485990"/>
                <a:ext cx="1418179" cy="9796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>
                <a:stCxn id="22" idx="3"/>
                <a:endCxn id="12" idx="7"/>
              </p:cNvCxnSpPr>
              <p:nvPr/>
            </p:nvCxnSpPr>
            <p:spPr>
              <a:xfrm flipH="1">
                <a:off x="5661145" y="4543719"/>
                <a:ext cx="741790" cy="10830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stCxn id="22" idx="4"/>
                <a:endCxn id="13" idx="0"/>
              </p:cNvCxnSpPr>
              <p:nvPr/>
            </p:nvCxnSpPr>
            <p:spPr>
              <a:xfrm flipH="1">
                <a:off x="6378177" y="4567633"/>
                <a:ext cx="82488" cy="9148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>
                <a:stCxn id="23" idx="3"/>
                <a:endCxn id="12" idx="6"/>
              </p:cNvCxnSpPr>
              <p:nvPr/>
            </p:nvCxnSpPr>
            <p:spPr>
              <a:xfrm flipH="1">
                <a:off x="5685057" y="4543718"/>
                <a:ext cx="1517977" cy="11408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stCxn id="23" idx="4"/>
                <a:endCxn id="14" idx="0"/>
              </p:cNvCxnSpPr>
              <p:nvPr/>
            </p:nvCxnSpPr>
            <p:spPr>
              <a:xfrm>
                <a:off x="7260765" y="4567631"/>
                <a:ext cx="70596" cy="104033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>
                <a:stCxn id="24" idx="3"/>
                <a:endCxn id="14" idx="7"/>
              </p:cNvCxnSpPr>
              <p:nvPr/>
            </p:nvCxnSpPr>
            <p:spPr>
              <a:xfrm flipH="1">
                <a:off x="7389090" y="4543717"/>
                <a:ext cx="608602" cy="10881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>
                <a:stCxn id="24" idx="2"/>
                <a:endCxn id="13" idx="7"/>
              </p:cNvCxnSpPr>
              <p:nvPr/>
            </p:nvCxnSpPr>
            <p:spPr>
              <a:xfrm flipH="1">
                <a:off x="6435907" y="4485987"/>
                <a:ext cx="1537873" cy="102044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25" idx="2"/>
                <a:endCxn id="16" idx="7"/>
              </p:cNvCxnSpPr>
              <p:nvPr/>
            </p:nvCxnSpPr>
            <p:spPr>
              <a:xfrm flipH="1">
                <a:off x="1325908" y="3504091"/>
                <a:ext cx="3284185" cy="92417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25" idx="2"/>
                <a:endCxn id="17" idx="7"/>
              </p:cNvCxnSpPr>
              <p:nvPr/>
            </p:nvCxnSpPr>
            <p:spPr>
              <a:xfrm flipH="1">
                <a:off x="2245751" y="3504091"/>
                <a:ext cx="2364342" cy="92417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stCxn id="25" idx="3"/>
                <a:endCxn id="18" idx="0"/>
              </p:cNvCxnSpPr>
              <p:nvPr/>
            </p:nvCxnSpPr>
            <p:spPr>
              <a:xfrm flipH="1">
                <a:off x="3107865" y="3561820"/>
                <a:ext cx="1526141" cy="84252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stCxn id="25" idx="4"/>
                <a:endCxn id="19" idx="7"/>
              </p:cNvCxnSpPr>
              <p:nvPr/>
            </p:nvCxnSpPr>
            <p:spPr>
              <a:xfrm flipH="1">
                <a:off x="4003794" y="3585733"/>
                <a:ext cx="687942" cy="84252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stCxn id="25" idx="4"/>
                <a:endCxn id="20" idx="0"/>
              </p:cNvCxnSpPr>
              <p:nvPr/>
            </p:nvCxnSpPr>
            <p:spPr>
              <a:xfrm>
                <a:off x="4691736" y="3585733"/>
                <a:ext cx="92529" cy="81861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stCxn id="25" idx="4"/>
                <a:endCxn id="21" idx="1"/>
              </p:cNvCxnSpPr>
              <p:nvPr/>
            </p:nvCxnSpPr>
            <p:spPr>
              <a:xfrm>
                <a:off x="4691736" y="3585733"/>
                <a:ext cx="872999" cy="84252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>
                <a:stCxn id="25" idx="5"/>
                <a:endCxn id="22" idx="1"/>
              </p:cNvCxnSpPr>
              <p:nvPr/>
            </p:nvCxnSpPr>
            <p:spPr>
              <a:xfrm>
                <a:off x="4749465" y="3561820"/>
                <a:ext cx="1653470" cy="8664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>
                <a:stCxn id="25" idx="6"/>
                <a:endCxn id="23" idx="1"/>
              </p:cNvCxnSpPr>
              <p:nvPr/>
            </p:nvCxnSpPr>
            <p:spPr>
              <a:xfrm>
                <a:off x="4773378" y="3504091"/>
                <a:ext cx="2429657" cy="9241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>
                <a:stCxn id="25" idx="6"/>
                <a:endCxn id="24" idx="1"/>
              </p:cNvCxnSpPr>
              <p:nvPr/>
            </p:nvCxnSpPr>
            <p:spPr>
              <a:xfrm>
                <a:off x="4773378" y="3504091"/>
                <a:ext cx="3224314" cy="92416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2133700" y="4844368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0" name="テキスト ボックス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700" y="4844368"/>
                  <a:ext cx="43761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7910" r="-16418" b="-1707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2981950" y="4754159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71" name="テキスト ボックス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1950" y="4754159"/>
                  <a:ext cx="437619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6418" r="-17910" b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テキスト ボックス 72"/>
                <p:cNvSpPr txBox="1"/>
                <p:nvPr/>
              </p:nvSpPr>
              <p:spPr>
                <a:xfrm>
                  <a:off x="3726923" y="4748316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3" name="テキスト ボックス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923" y="4748316"/>
                  <a:ext cx="43761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6418" r="-17910" b="-1707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4266583" y="4737424"/>
                  <a:ext cx="4376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4" name="テキスト ボックス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6583" y="4737424"/>
                  <a:ext cx="43762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1111" r="-13889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テキスト ボックス 74"/>
                <p:cNvSpPr txBox="1"/>
                <p:nvPr/>
              </p:nvSpPr>
              <p:spPr>
                <a:xfrm>
                  <a:off x="4856122" y="4724844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5" name="テキスト ボックス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6122" y="4724844"/>
                  <a:ext cx="437619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6418" r="-17910" b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6001424" y="4753866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6" name="テキスト ボックス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1424" y="4753866"/>
                  <a:ext cx="43761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6418" r="-17910" b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6864745" y="4922270"/>
                  <a:ext cx="4376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oMath>
                    </m:oMathPara>
                  </a14:m>
                  <a:endParaRPr kumimoji="1" lang="ja-JP" altLang="en-US" dirty="0" smtClean="0"/>
                </a:p>
              </p:txBody>
            </p:sp>
          </mc:Choice>
          <mc:Fallback xmlns="">
            <p:sp>
              <p:nvSpPr>
                <p:cNvPr id="77" name="テキスト ボックス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4745" y="4922270"/>
                  <a:ext cx="437619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7910" r="-16418" b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4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654022" y="-144274"/>
                <a:ext cx="7886700" cy="1325563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ja-JP" dirty="0" err="1" smtClean="0"/>
                  <a:t>Matroid</a:t>
                </a:r>
                <a:r>
                  <a:rPr kumimoji="1" lang="en-US" altLang="ja-JP" dirty="0" smtClean="0"/>
                  <a:t> </a:t>
                </a:r>
                <a:r>
                  <a:rPr lang="en-US" altLang="ja-JP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⇔</m:t>
                    </m:r>
                  </m:oMath>
                </a14:m>
                <a:r>
                  <a:rPr lang="en-US" altLang="ja-JP" dirty="0" smtClean="0">
                    <a:sym typeface="Wingdings" panose="05000000000000000000" pitchFamily="2" charset="2"/>
                  </a:rPr>
                  <a:t> </a:t>
                </a:r>
                <a:r>
                  <a:rPr kumimoji="1" lang="en-US" altLang="ja-JP" dirty="0" smtClean="0"/>
                  <a:t>Geometric Lattice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54022" y="-144274"/>
                <a:ext cx="7886700" cy="1325563"/>
              </a:xfrm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681202" y="1257582"/>
                <a:ext cx="32842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</m:e>
                    </m:d>
                  </m:oMath>
                </a14:m>
                <a:r>
                  <a:rPr kumimoji="1" lang="en-US" altLang="ja-JP" sz="2800" dirty="0" smtClean="0">
                    <a:ea typeface="Cambria Math" panose="02040503050406030204" pitchFamily="18" charset="0"/>
                  </a:rPr>
                  <a:t>: </a:t>
                </a:r>
                <a:r>
                  <a:rPr kumimoji="1" lang="en-US" altLang="ja-JP" sz="2800" dirty="0" err="1" smtClean="0">
                    <a:ea typeface="Cambria Math" panose="02040503050406030204" pitchFamily="18" charset="0"/>
                  </a:rPr>
                  <a:t>matroid</a:t>
                </a:r>
                <a:r>
                  <a:rPr kumimoji="1" lang="en-US" altLang="ja-JP" sz="2800" dirty="0" smtClean="0"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202" y="1257582"/>
                <a:ext cx="3284232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78916" y="3108570"/>
                <a:ext cx="60362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800" dirty="0" smtClean="0"/>
                  <a:t>geometric lattice    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the set of atoms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16" y="3108570"/>
                <a:ext cx="6036204" cy="430887"/>
              </a:xfrm>
              <a:prstGeom prst="rect">
                <a:avLst/>
              </a:prstGeom>
              <a:blipFill>
                <a:blip r:embed="rId4"/>
                <a:stretch>
                  <a:fillRect l="-101" t="-23944" r="-2525" b="-492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/>
          <p:cNvSpPr/>
          <p:nvPr/>
        </p:nvSpPr>
        <p:spPr>
          <a:xfrm>
            <a:off x="665436" y="1874495"/>
            <a:ext cx="7627878" cy="919656"/>
          </a:xfrm>
          <a:prstGeom prst="roundRect">
            <a:avLst/>
          </a:prstGeom>
          <a:solidFill>
            <a:schemeClr val="accent6">
              <a:alpha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753707" y="2072713"/>
                <a:ext cx="74513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kumimoji="1" lang="en-US" altLang="ja-JP" sz="2800" dirty="0" smtClean="0"/>
                  <a:t>The family of flats </a:t>
                </a: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p>
                    </m:sSup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800" dirty="0" smtClean="0"/>
                  <a:t>is a geometric lattice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07" y="2072713"/>
                <a:ext cx="7451335" cy="523220"/>
              </a:xfrm>
              <a:prstGeom prst="rect">
                <a:avLst/>
              </a:prstGeom>
              <a:blipFill>
                <a:blip r:embed="rId5"/>
                <a:stretch>
                  <a:fillRect t="-10465" r="-573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/>
          <p:cNvGrpSpPr/>
          <p:nvPr/>
        </p:nvGrpSpPr>
        <p:grpSpPr>
          <a:xfrm>
            <a:off x="681202" y="3676295"/>
            <a:ext cx="7612111" cy="1363498"/>
            <a:chOff x="681202" y="5003179"/>
            <a:chExt cx="7612111" cy="1297773"/>
          </a:xfrm>
        </p:grpSpPr>
        <p:sp>
          <p:nvSpPr>
            <p:cNvPr id="10" name="角丸四角形 9"/>
            <p:cNvSpPr/>
            <p:nvPr/>
          </p:nvSpPr>
          <p:spPr>
            <a:xfrm>
              <a:off x="681202" y="5003179"/>
              <a:ext cx="7612111" cy="1297773"/>
            </a:xfrm>
            <a:prstGeom prst="roundRect">
              <a:avLst/>
            </a:prstGeom>
            <a:solidFill>
              <a:schemeClr val="accent6">
                <a:alpha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905042" y="5003179"/>
                  <a:ext cx="5127942" cy="12303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≔</m:t>
                        </m:r>
                        <m:d>
                          <m:dPr>
                            <m:begChr m:val="{"/>
                            <m:endChr m:val="|"/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⊆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⋁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minimal</m:t>
                        </m:r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kumimoji="1" lang="en-US" altLang="ja-JP" sz="2800" dirty="0" smtClean="0"/>
                </a:p>
                <a:p>
                  <a:pPr>
                    <a:lnSpc>
                      <a:spcPct val="150000"/>
                    </a:lnSpc>
                  </a:pP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ℬ</m:t>
                      </m:r>
                    </m:oMath>
                  </a14:m>
                  <a:r>
                    <a:rPr kumimoji="1" lang="en-US" altLang="ja-JP" sz="2800" dirty="0" smtClean="0"/>
                    <a:t>) is a simple </a:t>
                  </a:r>
                  <a:r>
                    <a:rPr kumimoji="1" lang="en-US" altLang="ja-JP" sz="2800" dirty="0" err="1" smtClean="0"/>
                    <a:t>matroid</a:t>
                  </a:r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9" name="テキスト ボックス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042" y="5003179"/>
                  <a:ext cx="5127942" cy="1230352"/>
                </a:xfrm>
                <a:prstGeom prst="rect">
                  <a:avLst/>
                </a:prstGeom>
                <a:blipFill>
                  <a:blip r:embed="rId6"/>
                  <a:stretch>
                    <a:fillRect b="-1132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0317" y="770676"/>
            <a:ext cx="2156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Birkhoff</a:t>
            </a:r>
            <a:r>
              <a:rPr kumimoji="1" lang="en-US" altLang="ja-JP" sz="2800" dirty="0" smtClean="0"/>
              <a:t> 1940</a:t>
            </a:r>
            <a:endParaRPr kumimoji="1" lang="ja-JP" altLang="en-US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8916" y="5461695"/>
            <a:ext cx="68468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Goal: extend this equivalence to</a:t>
            </a:r>
          </a:p>
          <a:p>
            <a:r>
              <a:rPr kumimoji="1" lang="en-US" altLang="ja-JP" sz="3200" dirty="0"/>
              <a:t> </a:t>
            </a:r>
            <a:r>
              <a:rPr kumimoji="1" lang="en-US" altLang="ja-JP" sz="3200" dirty="0" smtClean="0"/>
              <a:t>                                   </a:t>
            </a:r>
            <a:r>
              <a:rPr kumimoji="1" lang="en-US" altLang="ja-JP" sz="3200" i="1" dirty="0" smtClean="0"/>
              <a:t>valuated </a:t>
            </a:r>
            <a:r>
              <a:rPr kumimoji="1" lang="en-US" altLang="ja-JP" sz="3200" i="1" dirty="0" err="1" smtClean="0"/>
              <a:t>matroids</a:t>
            </a:r>
            <a:r>
              <a:rPr kumimoji="1" lang="en-US" altLang="ja-JP" sz="3200" i="1" dirty="0" smtClean="0"/>
              <a:t> </a:t>
            </a:r>
            <a:endParaRPr kumimoji="1" lang="ja-JP" alt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44633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76844" y="1992780"/>
            <a:ext cx="8368145" cy="1493024"/>
          </a:xfrm>
          <a:prstGeom prst="roundRect">
            <a:avLst/>
          </a:prstGeom>
          <a:solidFill>
            <a:schemeClr val="accent6">
              <a:alpha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160" y="13030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        Valuated </a:t>
            </a:r>
            <a:r>
              <a:rPr kumimoji="1" lang="en-US" altLang="ja-JP" dirty="0" err="1" smtClean="0"/>
              <a:t>Matroid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25515" y="1338593"/>
                <a:ext cx="8618485" cy="19389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Valuated </a:t>
                </a:r>
                <a:r>
                  <a:rPr kumimoji="1" lang="en-US" altLang="ja-JP" sz="2800" dirty="0" err="1" smtClean="0"/>
                  <a:t>matroid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kumimoji="1" lang="en-US" altLang="ja-JP" sz="2800" dirty="0" smtClean="0"/>
                  <a:t> on matroid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800" dirty="0" smtClean="0"/>
                  <a:t>:</a:t>
                </a:r>
                <a:endParaRPr kumimoji="1" lang="en-US" altLang="ja-JP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VEXC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 ∀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∀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∃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1" lang="en-US" altLang="ja-JP" sz="2800" b="0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15" y="1338593"/>
                <a:ext cx="8618485" cy="1938992"/>
              </a:xfrm>
              <a:prstGeom prst="rect">
                <a:avLst/>
              </a:prstGeom>
              <a:blipFill>
                <a:blip r:embed="rId2"/>
                <a:stretch>
                  <a:fillRect l="-2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25598" y="458523"/>
            <a:ext cx="2975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Dress-Wenzel 1990</a:t>
            </a:r>
            <a:endParaRPr kumimoji="1" lang="ja-JP" altLang="en-US" sz="28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1304" y="3938821"/>
            <a:ext cx="7754046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Greedy algorithm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M-convexity, Discrete convex analysis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Murota</a:t>
            </a:r>
            <a:r>
              <a:rPr kumimoji="1" lang="en-US" altLang="ja-JP" dirty="0" smtClean="0"/>
              <a:t> 1996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Tropical </a:t>
            </a:r>
            <a:r>
              <a:rPr kumimoji="1" lang="en-US" altLang="ja-JP" sz="2800" dirty="0" err="1"/>
              <a:t>P</a:t>
            </a:r>
            <a:r>
              <a:rPr kumimoji="1" lang="en-US" altLang="ja-JP" sz="2800" dirty="0" err="1" smtClean="0"/>
              <a:t>lucker</a:t>
            </a:r>
            <a:r>
              <a:rPr kumimoji="1" lang="en-US" altLang="ja-JP" sz="2800" dirty="0" smtClean="0"/>
              <a:t> vector </a:t>
            </a:r>
            <a:r>
              <a:rPr kumimoji="1" lang="en-US" altLang="ja-JP" dirty="0" smtClean="0"/>
              <a:t>(Speyer-</a:t>
            </a:r>
            <a:r>
              <a:rPr kumimoji="1" lang="en-US" altLang="ja-JP" dirty="0" err="1" smtClean="0"/>
              <a:t>Sturmfels</a:t>
            </a:r>
            <a:r>
              <a:rPr kumimoji="1" lang="en-US" altLang="ja-JP" dirty="0" smtClean="0"/>
              <a:t> 2004, Speyer 2008)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558689" y="2369010"/>
            <a:ext cx="7301404" cy="730469"/>
          </a:xfrm>
          <a:prstGeom prst="round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1084"/>
            <a:ext cx="7886700" cy="848819"/>
          </a:xfrm>
        </p:spPr>
        <p:txBody>
          <a:bodyPr/>
          <a:lstStyle/>
          <a:p>
            <a:r>
              <a:rPr kumimoji="1" lang="en-US" altLang="ja-JP" dirty="0" smtClean="0"/>
              <a:t>Representable Valuated </a:t>
            </a:r>
            <a:r>
              <a:rPr lang="en-US" altLang="ja-JP" dirty="0" err="1"/>
              <a:t>M</a:t>
            </a:r>
            <a:r>
              <a:rPr kumimoji="1" lang="en-US" altLang="ja-JP" dirty="0" err="1" smtClean="0"/>
              <a:t>atroid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712170" y="1318795"/>
                <a:ext cx="5479192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2800" b="0" dirty="0" smtClean="0">
                    <a:ea typeface="Cambria Math" panose="02040503050406030204" pitchFamily="18" charset="0"/>
                  </a:rPr>
                  <a:t> </a:t>
                </a:r>
                <a:endParaRPr kumimoji="1" lang="en-US" altLang="ja-JP" sz="2800" dirty="0" smtClean="0"/>
              </a:p>
              <a:p>
                <a:r>
                  <a:rPr kumimoji="1" lang="en-US" altLang="ja-JP" sz="28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≔{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1" lang="en-US" altLang="ja-JP" sz="2800" dirty="0" smtClean="0"/>
                  <a:t> is a basis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of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sz="2800" dirty="0" smtClean="0"/>
                  <a:t> }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70" y="1318795"/>
                <a:ext cx="5479192" cy="861774"/>
              </a:xfrm>
              <a:prstGeom prst="rect">
                <a:avLst/>
              </a:prstGeom>
              <a:blipFill>
                <a:blip r:embed="rId2"/>
                <a:stretch>
                  <a:fillRect r="-2781" b="-246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77766" y="2493782"/>
                <a:ext cx="5835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is a valuated </a:t>
                </a:r>
                <a:r>
                  <a:rPr kumimoji="1" lang="en-US" altLang="ja-JP" sz="2800" dirty="0" err="1" smtClean="0"/>
                  <a:t>matroid</a:t>
                </a:r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66" y="2493782"/>
                <a:ext cx="5835380" cy="430887"/>
              </a:xfrm>
              <a:prstGeom prst="rect">
                <a:avLst/>
              </a:prstGeom>
              <a:blipFill>
                <a:blip r:embed="rId3"/>
                <a:stretch>
                  <a:fillRect t="-23944" r="-2403" b="-50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558689" y="3389878"/>
            <a:ext cx="694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[VEXC] = </a:t>
            </a:r>
            <a:r>
              <a:rPr kumimoji="1" lang="en-US" altLang="ja-JP" sz="2400" dirty="0" err="1" smtClean="0"/>
              <a:t>Tropicalization</a:t>
            </a:r>
            <a:r>
              <a:rPr kumimoji="1" lang="en-US" altLang="ja-JP" sz="2400" dirty="0" smtClean="0"/>
              <a:t> of </a:t>
            </a:r>
            <a:r>
              <a:rPr kumimoji="1" lang="en-US" altLang="ja-JP" sz="2400" dirty="0" err="1" smtClean="0"/>
              <a:t>Grassmann-Plucker</a:t>
            </a:r>
            <a:r>
              <a:rPr kumimoji="1" lang="en-US" altLang="ja-JP" sz="2400" dirty="0" smtClean="0"/>
              <a:t> relation</a:t>
            </a:r>
            <a:endParaRPr kumimoji="1" lang="ja-JP" altLang="en-US" sz="24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7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284983" y="4129487"/>
                <a:ext cx="7014484" cy="937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m:rPr>
                              <m:nor/>
                            </m:rPr>
                            <a:rPr kumimoji="1" lang="en-US" altLang="ja-JP" sz="240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m:rPr>
                              <m:nor/>
                            </m:rPr>
                            <a:rPr kumimoji="1" lang="en-US" altLang="ja-JP" sz="2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kumimoji="1" lang="en-US" altLang="ja-JP" sz="240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m:rPr>
                              <m:nor/>
                            </m:rPr>
                            <a:rPr kumimoji="1" lang="en-US" altLang="ja-JP" sz="2400">
                              <a:latin typeface="Cambria Math" panose="02040503050406030204" pitchFamily="18" charset="0"/>
                            </a:rPr>
                            <m:t> (</m:t>
                          </m:r>
                          <m:sSup>
                            <m:s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983" y="4129487"/>
                <a:ext cx="7014484" cy="937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836276" y="5116590"/>
                <a:ext cx="2058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,+)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→(+,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276" y="5116590"/>
                <a:ext cx="2058640" cy="307777"/>
              </a:xfrm>
              <a:prstGeom prst="rect">
                <a:avLst/>
              </a:prstGeom>
              <a:blipFill>
                <a:blip r:embed="rId5"/>
                <a:stretch>
                  <a:fillRect l="-4142" t="-1961" r="-4142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下矢印 9"/>
          <p:cNvSpPr/>
          <p:nvPr/>
        </p:nvSpPr>
        <p:spPr>
          <a:xfrm>
            <a:off x="3046335" y="4980923"/>
            <a:ext cx="175085" cy="563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12170" y="5623259"/>
                <a:ext cx="7983339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kumimoji="1" lang="en-US" altLang="ja-JP" sz="24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                       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70" y="5623259"/>
                <a:ext cx="7983339" cy="768287"/>
              </a:xfrm>
              <a:prstGeom prst="rect">
                <a:avLst/>
              </a:prstGeom>
              <a:blipFill>
                <a:blip r:embed="rId6"/>
                <a:stretch>
                  <a:fillRect l="-1833" r="-840" b="-134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15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750" y="212022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Tree Metric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83476" y="1563414"/>
                <a:ext cx="2366930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kumimoji="1" lang="en-US" altLang="ja-JP" sz="2800" dirty="0" smtClean="0"/>
                  <a:t>tree</a:t>
                </a:r>
              </a:p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ja-JP" altLang="en-US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1563414"/>
                <a:ext cx="2366930" cy="861774"/>
              </a:xfrm>
              <a:prstGeom prst="rect">
                <a:avLst/>
              </a:prstGeom>
              <a:blipFill>
                <a:blip r:embed="rId2"/>
                <a:stretch>
                  <a:fillRect l="-257" t="-11972" r="-77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62607" y="2706414"/>
                <a:ext cx="8387553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ja-JP" sz="2800" dirty="0" smtClean="0"/>
                  <a:t>Four-point condition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kumimoji="1" lang="en-US" altLang="ja-JP" sz="28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{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kumimoji="1"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07" y="2706414"/>
                <a:ext cx="8387553" cy="2031325"/>
              </a:xfrm>
              <a:prstGeom prst="rect">
                <a:avLst/>
              </a:prstGeom>
              <a:blipFill>
                <a:blip r:embed="rId3"/>
                <a:stretch>
                  <a:fillRect l="-14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グループ化 40"/>
          <p:cNvGrpSpPr/>
          <p:nvPr/>
        </p:nvGrpSpPr>
        <p:grpSpPr>
          <a:xfrm>
            <a:off x="1087821" y="5117067"/>
            <a:ext cx="6164317" cy="1085928"/>
            <a:chOff x="1087821" y="5117067"/>
            <a:chExt cx="6164317" cy="1085928"/>
          </a:xfrm>
        </p:grpSpPr>
        <p:sp>
          <p:nvSpPr>
            <p:cNvPr id="6" name="角丸四角形 5"/>
            <p:cNvSpPr/>
            <p:nvPr/>
          </p:nvSpPr>
          <p:spPr>
            <a:xfrm>
              <a:off x="1087821" y="5117067"/>
              <a:ext cx="6164317" cy="1085928"/>
            </a:xfrm>
            <a:prstGeom prst="roundRect">
              <a:avLst/>
            </a:prstGeom>
            <a:solidFill>
              <a:schemeClr val="accent6">
                <a:alpha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正方形/長方形 4"/>
                <p:cNvSpPr/>
                <p:nvPr/>
              </p:nvSpPr>
              <p:spPr>
                <a:xfrm>
                  <a:off x="1476704" y="5232895"/>
                  <a:ext cx="5233164" cy="8542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mr>
                            <m:mr>
                              <m:e>
                                <m:r>
                                  <a:rPr kumimoji="1" lang="en-US" altLang="ja-JP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a14:m>
                  <a:r>
                    <a:rPr lang="ja-JP" altLang="en-US" sz="2800" dirty="0" smtClean="0"/>
                    <a:t> </a:t>
                  </a:r>
                  <a:r>
                    <a:rPr lang="en-US" altLang="ja-JP" sz="2800" dirty="0" smtClean="0"/>
                    <a:t>is a valuated </a:t>
                  </a:r>
                  <a:r>
                    <a:rPr lang="en-US" altLang="ja-JP" sz="2800" dirty="0" err="1" smtClean="0"/>
                    <a:t>matroid</a:t>
                  </a:r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5" name="正方形/長方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6704" y="5232895"/>
                  <a:ext cx="5233164" cy="854273"/>
                </a:xfrm>
                <a:prstGeom prst="rect">
                  <a:avLst/>
                </a:prstGeom>
                <a:blipFill>
                  <a:blip r:embed="rId4"/>
                  <a:stretch>
                    <a:fillRect r="-1048" b="-70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8" name="直線コネクタ 7"/>
          <p:cNvCxnSpPr/>
          <p:nvPr/>
        </p:nvCxnSpPr>
        <p:spPr>
          <a:xfrm>
            <a:off x="4869481" y="2300451"/>
            <a:ext cx="998482" cy="3678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578929" y="1525313"/>
            <a:ext cx="289034" cy="1143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867963" y="2663450"/>
            <a:ext cx="998482" cy="3678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669581" y="1409486"/>
            <a:ext cx="697623" cy="5371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6880109" y="2494126"/>
            <a:ext cx="697623" cy="5371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 flipV="1">
            <a:off x="7456715" y="1751244"/>
            <a:ext cx="106003" cy="7326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 flipV="1">
            <a:off x="7568499" y="2494126"/>
            <a:ext cx="1248930" cy="216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6880109" y="3026449"/>
            <a:ext cx="106003" cy="7326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6953454" y="3541195"/>
            <a:ext cx="786288" cy="2134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4981866" y="2544879"/>
            <a:ext cx="546538" cy="50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楕円 25"/>
          <p:cNvSpPr>
            <a:spLocks noChangeAspect="1"/>
          </p:cNvSpPr>
          <p:nvPr/>
        </p:nvSpPr>
        <p:spPr>
          <a:xfrm>
            <a:off x="4960695" y="2289883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>
            <a:spLocks noChangeAspect="1"/>
          </p:cNvSpPr>
          <p:nvPr/>
        </p:nvSpPr>
        <p:spPr>
          <a:xfrm>
            <a:off x="6049547" y="155877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>
            <a:spLocks noChangeAspect="1"/>
          </p:cNvSpPr>
          <p:nvPr/>
        </p:nvSpPr>
        <p:spPr>
          <a:xfrm>
            <a:off x="6863646" y="329137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>
            <a:spLocks noChangeAspect="1"/>
          </p:cNvSpPr>
          <p:nvPr/>
        </p:nvSpPr>
        <p:spPr>
          <a:xfrm>
            <a:off x="7322177" y="36086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>
            <a:spLocks noChangeAspect="1"/>
          </p:cNvSpPr>
          <p:nvPr/>
        </p:nvSpPr>
        <p:spPr>
          <a:xfrm>
            <a:off x="5061856" y="286621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>
            <a:spLocks noChangeAspect="1"/>
          </p:cNvSpPr>
          <p:nvPr/>
        </p:nvSpPr>
        <p:spPr>
          <a:xfrm>
            <a:off x="7428729" y="197398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>
            <a:spLocks noChangeAspect="1"/>
          </p:cNvSpPr>
          <p:nvPr/>
        </p:nvSpPr>
        <p:spPr>
          <a:xfrm>
            <a:off x="8266122" y="256840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4880367" y="1857539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367" y="1857539"/>
                <a:ext cx="283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813416" y="1199160"/>
                <a:ext cx="2882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416" y="1199160"/>
                <a:ext cx="28828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610844" y="3110308"/>
                <a:ext cx="261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844" y="3110308"/>
                <a:ext cx="26103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7571206" y="1778857"/>
                <a:ext cx="3567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206" y="1778857"/>
                <a:ext cx="35676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3451476" y="2850199"/>
            <a:ext cx="1244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=VEXC</a:t>
            </a:r>
            <a:endParaRPr kumimoji="1" lang="ja-JP" altLang="en-US" sz="3200" dirty="0" smtClean="0"/>
          </a:p>
        </p:txBody>
      </p:sp>
      <p:sp>
        <p:nvSpPr>
          <p:cNvPr id="40" name="スライド番号プレースホルダー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8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5400" dirty="0" smtClean="0"/>
              <a:t>Result (H.18)</a:t>
            </a:r>
            <a:endParaRPr kumimoji="1" lang="ja-JP" alt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468577" y="1767738"/>
                <a:ext cx="543796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err="1"/>
                  <a:t>M</a:t>
                </a:r>
                <a:r>
                  <a:rPr kumimoji="1" lang="en-US" altLang="ja-JP" sz="3200" dirty="0" err="1" smtClean="0"/>
                  <a:t>atroid</a:t>
                </a:r>
                <a:r>
                  <a:rPr kumimoji="1" lang="en-US" altLang="ja-JP" sz="3200" dirty="0" smtClean="0"/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kumimoji="1" lang="ja-JP" altLang="en-US" sz="3200" dirty="0" smtClean="0"/>
                  <a:t>  </a:t>
                </a:r>
                <a:r>
                  <a:rPr kumimoji="1" lang="en-US" altLang="ja-JP" sz="3200" dirty="0"/>
                  <a:t>G</a:t>
                </a:r>
                <a:r>
                  <a:rPr kumimoji="1" lang="en-US" altLang="ja-JP" sz="3200" dirty="0" smtClean="0"/>
                  <a:t>eometric Lattice</a:t>
                </a:r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577" y="1767738"/>
                <a:ext cx="5437964" cy="584775"/>
              </a:xfrm>
              <a:prstGeom prst="rect">
                <a:avLst/>
              </a:prstGeom>
              <a:blipFill>
                <a:blip r:embed="rId2"/>
                <a:stretch>
                  <a:fillRect l="-2915" t="-12500" r="-1682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44337" y="4084746"/>
                <a:ext cx="39439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Valuated </a:t>
                </a:r>
                <a:r>
                  <a:rPr kumimoji="1" lang="en-US" altLang="ja-JP" sz="3200" dirty="0" err="1" smtClean="0"/>
                  <a:t>Matroid</a:t>
                </a:r>
                <a:r>
                  <a:rPr kumimoji="1" lang="en-US" altLang="ja-JP" sz="3200" dirty="0" smtClean="0"/>
                  <a:t>  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kumimoji="1" lang="en-US" altLang="ja-JP" sz="3200" dirty="0" smtClean="0"/>
                  <a:t> </a:t>
                </a:r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337" y="4084746"/>
                <a:ext cx="3943965" cy="584775"/>
              </a:xfrm>
              <a:prstGeom prst="rect">
                <a:avLst/>
              </a:prstGeom>
              <a:blipFill>
                <a:blip r:embed="rId3"/>
                <a:stretch>
                  <a:fillRect l="-4019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角丸四角形 4"/>
          <p:cNvSpPr/>
          <p:nvPr/>
        </p:nvSpPr>
        <p:spPr>
          <a:xfrm>
            <a:off x="4850900" y="3704896"/>
            <a:ext cx="3835901" cy="14609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77529" y="3831772"/>
            <a:ext cx="36134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Uniform </a:t>
            </a:r>
          </a:p>
          <a:p>
            <a:pPr algn="ctr"/>
            <a:r>
              <a:rPr kumimoji="1" lang="en-US" altLang="ja-JP" sz="3200" dirty="0" err="1"/>
              <a:t>S</a:t>
            </a:r>
            <a:r>
              <a:rPr kumimoji="1" lang="en-US" altLang="ja-JP" sz="3200" dirty="0" err="1" smtClean="0"/>
              <a:t>emimodular</a:t>
            </a:r>
            <a:r>
              <a:rPr kumimoji="1" lang="en-US" altLang="ja-JP" sz="3200" dirty="0" smtClean="0"/>
              <a:t> Lattice</a:t>
            </a:r>
            <a:endParaRPr kumimoji="1" lang="ja-JP" altLang="en-US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8653" y="3704896"/>
            <a:ext cx="199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integer-valued</a:t>
            </a:r>
            <a:endParaRPr kumimoji="1" lang="ja-JP" altLang="en-US" sz="240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B84D-D5DC-4DFC-A38E-90A40231B31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191694" y="2631833"/>
            <a:ext cx="484632" cy="703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4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10394</TotalTime>
  <Words>1055</Words>
  <Application>Microsoft Office PowerPoint</Application>
  <PresentationFormat>画面に合わせる (4:3)</PresentationFormat>
  <Paragraphs>275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Uniform Semimodular Lattice, Valuated Matroid, &amp; Euclidean building</vt:lpstr>
      <vt:lpstr>Contents</vt:lpstr>
      <vt:lpstr>Lattice</vt:lpstr>
      <vt:lpstr>Geometric Lattice</vt:lpstr>
      <vt:lpstr>Matroid  ⇔ Geometric Lattice</vt:lpstr>
      <vt:lpstr>        Valuated Matroid</vt:lpstr>
      <vt:lpstr>Representable Valuated Matroid</vt:lpstr>
      <vt:lpstr>Tree Metric</vt:lpstr>
      <vt:lpstr>Result (H.18)</vt:lpstr>
      <vt:lpstr>Definition</vt:lpstr>
      <vt:lpstr>Example 1:   Integer Lattice Z^n</vt:lpstr>
      <vt:lpstr>Example 2. Tree⊠ Z</vt:lpstr>
      <vt:lpstr>Example 3. Lattice of Lattices </vt:lpstr>
      <vt:lpstr>PowerPoint プレゼンテーション</vt:lpstr>
      <vt:lpstr>Valuated matroid  ⇒ Uniform semimodular lattice</vt:lpstr>
      <vt:lpstr>Uniform semimodular lattice                       ⇒ Valuated matroid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Concluding remarks</vt:lpstr>
      <vt:lpstr>PowerPoint プレゼンテーション</vt:lpstr>
      <vt:lpstr>Spherical/Euclidean building of type A</vt:lpstr>
      <vt:lpstr>Spherical building of type A                        = modular matroid</vt:lpstr>
      <vt:lpstr>Euclidean building of type A            = modular valuated matroid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Semimodular Lattice &amp; Valuated Matroid</dc:title>
  <dc:creator>平井広志</dc:creator>
  <cp:lastModifiedBy>平井 広志</cp:lastModifiedBy>
  <cp:revision>175</cp:revision>
  <cp:lastPrinted>2018-03-13T23:29:03Z</cp:lastPrinted>
  <dcterms:created xsi:type="dcterms:W3CDTF">2018-03-10T00:36:12Z</dcterms:created>
  <dcterms:modified xsi:type="dcterms:W3CDTF">2018-10-02T09:38:53Z</dcterms:modified>
</cp:coreProperties>
</file>