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8" r:id="rId4"/>
    <p:sldId id="348" r:id="rId5"/>
    <p:sldId id="309" r:id="rId6"/>
    <p:sldId id="304" r:id="rId7"/>
    <p:sldId id="310" r:id="rId8"/>
    <p:sldId id="316" r:id="rId9"/>
    <p:sldId id="258" r:id="rId10"/>
    <p:sldId id="259" r:id="rId11"/>
    <p:sldId id="311" r:id="rId12"/>
    <p:sldId id="260" r:id="rId13"/>
    <p:sldId id="261" r:id="rId14"/>
    <p:sldId id="262" r:id="rId15"/>
    <p:sldId id="263" r:id="rId16"/>
    <p:sldId id="314" r:id="rId17"/>
    <p:sldId id="317" r:id="rId18"/>
    <p:sldId id="319" r:id="rId19"/>
    <p:sldId id="321" r:id="rId20"/>
    <p:sldId id="323" r:id="rId21"/>
    <p:sldId id="324" r:id="rId22"/>
    <p:sldId id="325" r:id="rId23"/>
    <p:sldId id="333" r:id="rId24"/>
    <p:sldId id="287" r:id="rId25"/>
    <p:sldId id="298" r:id="rId26"/>
    <p:sldId id="339" r:id="rId27"/>
    <p:sldId id="340" r:id="rId28"/>
    <p:sldId id="335" r:id="rId29"/>
    <p:sldId id="281" r:id="rId30"/>
    <p:sldId id="297" r:id="rId31"/>
    <p:sldId id="344" r:id="rId32"/>
    <p:sldId id="279" r:id="rId33"/>
    <p:sldId id="294" r:id="rId34"/>
    <p:sldId id="295" r:id="rId35"/>
    <p:sldId id="303" r:id="rId36"/>
    <p:sldId id="277" r:id="rId37"/>
    <p:sldId id="296" r:id="rId38"/>
    <p:sldId id="345" r:id="rId39"/>
  </p:sldIdLst>
  <p:sldSz cx="9144000" cy="6858000" type="screen4x3"/>
  <p:notesSz cx="7099300" cy="10223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D3A8A6-4CB2-4EF6-AB5D-C80BF5D83333}" type="datetimeFigureOut">
              <a:rPr kumimoji="1" lang="ja-JP" altLang="en-US" smtClean="0"/>
              <a:pPr/>
              <a:t>2009/12/26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A0AEBE-D31F-408B-9BB2-BF79230AE68D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upload.wikimedia.org/wikipedia/commons/d/d2/Cholesterinisch.png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29684" cy="1374226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Gravity Dual of Spatially Modulated Phase </a:t>
            </a:r>
            <a:endParaRPr kumimoji="1" lang="ja-JP" altLang="en-US" sz="4000" dirty="0">
              <a:effectLst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1538" y="4429132"/>
            <a:ext cx="7399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Shin Nakamura (Dept. Phys. Kyoto Univ.)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5143512"/>
            <a:ext cx="7113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Based on S.N., H. Ooguri and S. Park, arXiv:0911.0679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4414" y="3071810"/>
            <a:ext cx="672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Instability of Black Holes Induced by 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 Terms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何が起きうるのか、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次元の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Maxwell + 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</a:t>
            </a:r>
            <a:r>
              <a:rPr lang="ja-JP" altLang="en-US" dirty="0" smtClean="0"/>
              <a:t>理論で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様子を見てみる。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42910" y="428604"/>
            <a:ext cx="782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 dirty="0" smtClean="0">
                <a:solidFill>
                  <a:srgbClr val="FF0000"/>
                </a:solidFill>
              </a:rPr>
              <a:t>平坦</a:t>
            </a:r>
            <a:r>
              <a:rPr kumimoji="1" lang="ja-JP" altLang="en-US" sz="2800" u="sng" dirty="0" smtClean="0">
                <a:solidFill>
                  <a:schemeClr val="tx2"/>
                </a:solidFill>
              </a:rPr>
              <a:t>な</a:t>
            </a:r>
            <a:r>
              <a:rPr kumimoji="1" lang="en-US" altLang="ja-JP" sz="2800" u="sng" dirty="0" smtClean="0">
                <a:solidFill>
                  <a:schemeClr val="tx2"/>
                </a:solidFill>
              </a:rPr>
              <a:t>5</a:t>
            </a:r>
            <a:r>
              <a:rPr kumimoji="1" lang="ja-JP" altLang="en-US" sz="2800" u="sng" dirty="0" smtClean="0">
                <a:solidFill>
                  <a:schemeClr val="tx2"/>
                </a:solidFill>
              </a:rPr>
              <a:t>次元時空上の</a:t>
            </a:r>
            <a:r>
              <a:rPr kumimoji="1" lang="en-US" altLang="ja-JP" sz="2800" u="sng" dirty="0" smtClean="0">
                <a:solidFill>
                  <a:schemeClr val="tx2"/>
                </a:solidFill>
              </a:rPr>
              <a:t>Maxwell + CS </a:t>
            </a:r>
            <a:r>
              <a:rPr kumimoji="1" lang="ja-JP" altLang="en-US" sz="2800" u="sng" dirty="0" smtClean="0">
                <a:solidFill>
                  <a:schemeClr val="tx2"/>
                </a:solidFill>
              </a:rPr>
              <a:t>理論</a:t>
            </a:r>
            <a:r>
              <a:rPr kumimoji="1" lang="en-US" altLang="ja-JP" sz="2800" u="sng" dirty="0" smtClean="0"/>
              <a:t>(</a:t>
            </a:r>
            <a:r>
              <a:rPr kumimoji="1" lang="ja-JP" altLang="en-US" sz="2800" u="sng" dirty="0" smtClean="0">
                <a:solidFill>
                  <a:srgbClr val="FF0000"/>
                </a:solidFill>
              </a:rPr>
              <a:t>重力なし</a:t>
            </a:r>
            <a:r>
              <a:rPr kumimoji="1" lang="en-US" altLang="ja-JP" sz="2800" u="sng" dirty="0" smtClean="0"/>
              <a:t>)</a:t>
            </a:r>
            <a:endParaRPr kumimoji="1" lang="ja-JP" altLang="en-US" sz="2800" u="sng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28860" y="1571612"/>
          <a:ext cx="3951288" cy="839787"/>
        </p:xfrm>
        <a:graphic>
          <a:graphicData uri="http://schemas.openxmlformats.org/presentationml/2006/ole">
            <p:oleObj spid="_x0000_s3074" name="数式" r:id="rId3" imgW="1854000" imgH="393480" progId="Equation.3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57224" y="2500306"/>
            <a:ext cx="7688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背景電場</a:t>
            </a:r>
            <a:r>
              <a:rPr kumimoji="1" lang="en-US" altLang="ja-JP" sz="2400" dirty="0" smtClean="0"/>
              <a:t>F</a:t>
            </a:r>
            <a:r>
              <a:rPr kumimoji="1" lang="en-US" altLang="ja-JP" sz="2400" baseline="-25000" dirty="0" smtClean="0"/>
              <a:t>01</a:t>
            </a:r>
            <a:r>
              <a:rPr kumimoji="1" lang="en-US" altLang="ja-JP" sz="2400" dirty="0" smtClean="0"/>
              <a:t>=E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の存在を仮定すると、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Lorenz gauge </a:t>
            </a:r>
            <a:r>
              <a:rPr lang="en-US" altLang="ja-JP" sz="2400" dirty="0" smtClean="0"/>
              <a:t>*</a:t>
            </a:r>
            <a:r>
              <a:rPr lang="ja-JP" altLang="en-US" sz="2400" dirty="0" smtClean="0"/>
              <a:t>では</a:t>
            </a:r>
            <a:r>
              <a:rPr lang="en-US" altLang="ja-JP" sz="2400" dirty="0" smtClean="0"/>
              <a:t> </a:t>
            </a:r>
            <a:endParaRPr kumimoji="1" lang="ja-JP" altLang="en-US" sz="24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857356" y="3143248"/>
          <a:ext cx="4816475" cy="514350"/>
        </p:xfrm>
        <a:graphic>
          <a:graphicData uri="http://schemas.openxmlformats.org/presentationml/2006/ole">
            <p:oleObj spid="_x0000_s3075" name="数式" r:id="rId4" imgW="2260440" imgH="241200" progId="Equation.3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14348" y="3929066"/>
            <a:ext cx="4060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次のような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線形</a:t>
            </a:r>
            <a:r>
              <a:rPr kumimoji="1" lang="ja-JP" altLang="en-US" sz="2400" dirty="0" smtClean="0"/>
              <a:t>摂動を考える：</a:t>
            </a:r>
            <a:endParaRPr kumimoji="1" lang="ja-JP" altLang="en-US" sz="24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857752" y="3857628"/>
          <a:ext cx="2974975" cy="568325"/>
        </p:xfrm>
        <a:graphic>
          <a:graphicData uri="http://schemas.openxmlformats.org/presentationml/2006/ole">
            <p:oleObj spid="_x0000_s3076" name="数式" r:id="rId5" imgW="1396800" imgH="2664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714612" y="4500570"/>
          <a:ext cx="2976562" cy="1028700"/>
        </p:xfrm>
        <a:graphic>
          <a:graphicData uri="http://schemas.openxmlformats.org/presentationml/2006/ole">
            <p:oleObj spid="_x0000_s3077" name="数式" r:id="rId6" imgW="1396800" imgH="48240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143504" y="6286520"/>
            <a:ext cx="378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(* </a:t>
            </a:r>
            <a:r>
              <a:rPr kumimoji="1" lang="ja-JP" altLang="en-US" dirty="0" smtClean="0"/>
              <a:t>ゲージ不変な</a:t>
            </a:r>
            <a:r>
              <a:rPr kumimoji="1" lang="en-US" altLang="ja-JP" dirty="0" smtClean="0"/>
              <a:t>formulation</a:t>
            </a:r>
            <a:r>
              <a:rPr kumimoji="1" lang="ja-JP" altLang="en-US" dirty="0" smtClean="0"/>
              <a:t>も可能。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8662" y="1142984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運動方程式：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4480" y="5715016"/>
            <a:ext cx="490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decouple</a:t>
            </a:r>
            <a:r>
              <a:rPr lang="ja-JP" altLang="en-US" dirty="0" smtClean="0"/>
              <a:t>した他の自由度の運動方程式は省略）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71736" y="428604"/>
          <a:ext cx="3978275" cy="1028700"/>
        </p:xfrm>
        <a:graphic>
          <a:graphicData uri="http://schemas.openxmlformats.org/presentationml/2006/ole">
            <p:oleObj spid="_x0000_s4098" name="数式" r:id="rId3" imgW="1866600" imgH="482400" progId="Equation.3">
              <p:embed/>
            </p:oleObj>
          </a:graphicData>
        </a:graphic>
      </p:graphicFrame>
      <p:sp>
        <p:nvSpPr>
          <p:cNvPr id="4" name="下矢印 3"/>
          <p:cNvSpPr/>
          <p:nvPr/>
        </p:nvSpPr>
        <p:spPr>
          <a:xfrm>
            <a:off x="3929058" y="164305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85918" y="2285992"/>
          <a:ext cx="5195888" cy="514350"/>
        </p:xfrm>
        <a:graphic>
          <a:graphicData uri="http://schemas.openxmlformats.org/presentationml/2006/ole">
            <p:oleObj spid="_x0000_s4099" name="数式" r:id="rId4" imgW="2438280" imgH="24120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4429124" y="1643050"/>
          <a:ext cx="1232306" cy="428628"/>
        </p:xfrm>
        <a:graphic>
          <a:graphicData uri="http://schemas.openxmlformats.org/presentationml/2006/ole">
            <p:oleObj spid="_x0000_s4101" name="数式" r:id="rId5" imgW="583920" imgH="203040" progId="Equation.3">
              <p:embed/>
            </p:oleObj>
          </a:graphicData>
        </a:graphic>
      </p:graphicFrame>
      <p:grpSp>
        <p:nvGrpSpPr>
          <p:cNvPr id="15" name="グループ化 14"/>
          <p:cNvGrpSpPr/>
          <p:nvPr/>
        </p:nvGrpSpPr>
        <p:grpSpPr>
          <a:xfrm>
            <a:off x="1142976" y="3071810"/>
            <a:ext cx="5746790" cy="1676111"/>
            <a:chOff x="1142976" y="3071810"/>
            <a:chExt cx="5746790" cy="1676111"/>
          </a:xfrm>
        </p:grpSpPr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1928794" y="3643314"/>
            <a:ext cx="4960972" cy="714380"/>
          </p:xfrm>
          <a:graphic>
            <a:graphicData uri="http://schemas.openxmlformats.org/presentationml/2006/ole">
              <p:oleObj spid="_x0000_s4100" name="数式" r:id="rId6" imgW="1676160" imgH="241200" progId="Equation.3">
                <p:embed/>
              </p:oleObj>
            </a:graphicData>
          </a:graphic>
        </p:graphicFrame>
        <p:sp>
          <p:nvSpPr>
            <p:cNvPr id="8" name="テキスト ボックス 7"/>
            <p:cNvSpPr txBox="1"/>
            <p:nvPr/>
          </p:nvSpPr>
          <p:spPr>
            <a:xfrm>
              <a:off x="1142976" y="3071810"/>
              <a:ext cx="4299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この円偏向モード</a:t>
              </a:r>
              <a:r>
                <a:rPr kumimoji="1" lang="ja-JP" altLang="en-US" sz="2400" dirty="0" smtClean="0"/>
                <a:t>の分散関係は</a:t>
              </a:r>
              <a:endParaRPr kumimoji="1" lang="ja-JP" altLang="en-US" sz="24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357818" y="4286256"/>
              <a:ext cx="1519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rgbClr val="FF0000"/>
                  </a:solidFill>
                </a:rPr>
                <a:t>tachyonic?</a:t>
              </a:r>
              <a:endParaRPr kumimoji="1" lang="ja-JP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00034" y="4929198"/>
            <a:ext cx="8451096" cy="1726654"/>
            <a:chOff x="500034" y="4929198"/>
            <a:chExt cx="8451096" cy="1726654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500034" y="4929198"/>
              <a:ext cx="8451096" cy="1395417"/>
              <a:chOff x="1000100" y="4929198"/>
              <a:chExt cx="8451096" cy="1395417"/>
            </a:xfrm>
          </p:grpSpPr>
          <p:sp>
            <p:nvSpPr>
              <p:cNvPr id="11" name="テキスト ボックス 10"/>
              <p:cNvSpPr txBox="1"/>
              <p:nvPr/>
            </p:nvSpPr>
            <p:spPr>
              <a:xfrm>
                <a:off x="1000100" y="4929198"/>
                <a:ext cx="84510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/>
                  <a:t>このモードは、運動量が以下の範囲にある場合</a:t>
                </a:r>
                <a:r>
                  <a:rPr kumimoji="1" lang="en-US" altLang="ja-JP" sz="2400" dirty="0" err="1" smtClean="0">
                    <a:solidFill>
                      <a:srgbClr val="FF0000"/>
                    </a:solidFill>
                  </a:rPr>
                  <a:t>tachyonic</a:t>
                </a:r>
                <a:r>
                  <a:rPr kumimoji="1" lang="ja-JP" altLang="en-US" sz="2400" dirty="0" smtClean="0"/>
                  <a:t>となる。</a:t>
                </a:r>
                <a:endParaRPr kumimoji="1" lang="ja-JP" altLang="en-US" sz="2400" dirty="0"/>
              </a:p>
            </p:txBody>
          </p:sp>
          <p:graphicFrame>
            <p:nvGraphicFramePr>
              <p:cNvPr id="4102" name="Object 6"/>
              <p:cNvGraphicFramePr>
                <a:graphicFrameLocks noChangeAspect="1"/>
              </p:cNvGraphicFramePr>
              <p:nvPr/>
            </p:nvGraphicFramePr>
            <p:xfrm>
              <a:off x="3857620" y="5572140"/>
              <a:ext cx="2405062" cy="752475"/>
            </p:xfrm>
            <a:graphic>
              <a:graphicData uri="http://schemas.openxmlformats.org/presentationml/2006/ole">
                <p:oleObj spid="_x0000_s4102" name="数式" r:id="rId7" imgW="812520" imgH="253800" progId="Equation.3">
                  <p:embed/>
                </p:oleObj>
              </a:graphicData>
            </a:graphic>
          </p:graphicFrame>
        </p:grpSp>
        <p:sp>
          <p:nvSpPr>
            <p:cNvPr id="13" name="テキスト ボックス 12"/>
            <p:cNvSpPr txBox="1"/>
            <p:nvPr/>
          </p:nvSpPr>
          <p:spPr>
            <a:xfrm>
              <a:off x="3000364" y="6286520"/>
              <a:ext cx="2775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k=0</a:t>
              </a:r>
              <a:r>
                <a:rPr kumimoji="1" lang="ja-JP" altLang="en-US" dirty="0" smtClean="0"/>
                <a:t>を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含まない</a:t>
              </a:r>
              <a:r>
                <a:rPr kumimoji="1" lang="ja-JP" altLang="en-US" dirty="0" smtClean="0"/>
                <a:t>ことに注意。</a:t>
              </a:r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5643570" y="1643050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ja-JP" altLang="en-US" dirty="0" smtClean="0"/>
              <a:t>円偏向」</a:t>
            </a:r>
            <a:r>
              <a:rPr kumimoji="1" lang="ja-JP" altLang="en-US" dirty="0" smtClean="0"/>
              <a:t>に組んで対角化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分散関係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928670"/>
            <a:ext cx="5559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分散関係は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非標準的</a:t>
            </a:r>
            <a:r>
              <a:rPr kumimoji="1" lang="ja-JP" altLang="en-US" sz="2400" dirty="0" smtClean="0"/>
              <a:t>な振る舞いを示す。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 </a:t>
            </a:r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500166" y="1357298"/>
            <a:ext cx="5896292" cy="3836022"/>
            <a:chOff x="1571604" y="1571612"/>
            <a:chExt cx="5896292" cy="3836022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71604" y="2000240"/>
              <a:ext cx="5500726" cy="3407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7143768" y="4714884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k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0298" y="1571612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l-GR" altLang="ja-JP" sz="2400" dirty="0" smtClean="0"/>
                <a:t>ω</a:t>
              </a:r>
              <a:r>
                <a:rPr kumimoji="1" lang="en-US" altLang="ja-JP" sz="2400" baseline="30000" dirty="0" smtClean="0"/>
                <a:t>2</a:t>
              </a:r>
              <a:endParaRPr kumimoji="1" lang="ja-JP" altLang="en-US" sz="2400" baseline="30000" dirty="0"/>
            </a:p>
          </p:txBody>
        </p:sp>
      </p:grpSp>
      <p:cxnSp>
        <p:nvCxnSpPr>
          <p:cNvPr id="10" name="直線矢印コネクタ 9"/>
          <p:cNvCxnSpPr/>
          <p:nvPr/>
        </p:nvCxnSpPr>
        <p:spPr>
          <a:xfrm>
            <a:off x="2714612" y="4714884"/>
            <a:ext cx="214314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928926" y="4286256"/>
            <a:ext cx="1727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unstable range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00100" y="5357826"/>
            <a:ext cx="622959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/>
              <a:t>Spectrum</a:t>
            </a:r>
            <a:r>
              <a:rPr lang="ja-JP" altLang="en-US" sz="2400" dirty="0" smtClean="0"/>
              <a:t>の最低は </a:t>
            </a:r>
            <a:r>
              <a:rPr lang="en-US" altLang="ja-JP" sz="2400" dirty="0" smtClean="0"/>
              <a:t>k=2</a:t>
            </a:r>
            <a:r>
              <a:rPr lang="el-GR" altLang="ja-JP" sz="2400" dirty="0" smtClean="0"/>
              <a:t>α</a:t>
            </a:r>
            <a:r>
              <a:rPr lang="en-US" altLang="ja-JP" sz="2400" dirty="0" smtClean="0"/>
              <a:t>E  </a:t>
            </a:r>
            <a:r>
              <a:rPr lang="en-US" altLang="ja-JP" sz="2400" dirty="0" smtClean="0">
                <a:solidFill>
                  <a:srgbClr val="FF0000"/>
                </a:solidFill>
              </a:rPr>
              <a:t>≠ 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に位置している。</a:t>
            </a:r>
            <a:endParaRPr kumimoji="1" lang="ja-JP" altLang="en-US" sz="24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929058" y="5857892"/>
            <a:ext cx="4801243" cy="604541"/>
            <a:chOff x="3929058" y="5857892"/>
            <a:chExt cx="4801243" cy="60454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4429124" y="6000768"/>
              <a:ext cx="430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電場と</a:t>
              </a:r>
              <a:r>
                <a:rPr kumimoji="1" lang="en-US" altLang="ja-JP" sz="2400" dirty="0" err="1" smtClean="0"/>
                <a:t>Chern</a:t>
              </a:r>
              <a:r>
                <a:rPr kumimoji="1" lang="en-US" altLang="ja-JP" sz="2400" dirty="0" smtClean="0"/>
                <a:t>-Simons</a:t>
              </a:r>
              <a:r>
                <a:rPr kumimoji="1" lang="ja-JP" altLang="en-US" sz="2400" dirty="0" smtClean="0"/>
                <a:t>結合に比例</a:t>
              </a:r>
              <a:endParaRPr kumimoji="1" lang="ja-JP" altLang="en-US" sz="2400" dirty="0"/>
            </a:p>
          </p:txBody>
        </p:sp>
        <p:sp>
          <p:nvSpPr>
            <p:cNvPr id="14" name="曲折矢印 13"/>
            <p:cNvSpPr/>
            <p:nvPr/>
          </p:nvSpPr>
          <p:spPr>
            <a:xfrm rot="16200000">
              <a:off x="3964777" y="5822173"/>
              <a:ext cx="357190" cy="42862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不均一な不安定性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5852" y="1500174"/>
            <a:ext cx="66736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この不安定性は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有限運動量のみ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で起きる。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000232" y="2643182"/>
            <a:ext cx="5444119" cy="1700395"/>
            <a:chOff x="2000232" y="2214554"/>
            <a:chExt cx="5444119" cy="170039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000232" y="2714620"/>
              <a:ext cx="54441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kumimoji="1" lang="ja-JP" altLang="en-US" sz="2400" dirty="0" smtClean="0"/>
                <a:t> 不安定モードの凝縮は空間的に不均一</a:t>
              </a:r>
              <a:endParaRPr kumimoji="1" lang="en-US" altLang="ja-JP" sz="2400" dirty="0" smtClean="0"/>
            </a:p>
            <a:p>
              <a:pPr algn="ctr"/>
              <a:r>
                <a:rPr lang="en-US" altLang="ja-JP" sz="2400" dirty="0" smtClean="0"/>
                <a:t>(Spatially modulated)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/>
                <a:t> </a:t>
              </a:r>
              <a:r>
                <a:rPr kumimoji="1" lang="ja-JP" altLang="en-US" sz="2400" dirty="0" smtClean="0"/>
                <a:t>このモード</a:t>
              </a:r>
              <a:r>
                <a:rPr kumimoji="1" lang="ja-JP" altLang="en-US" sz="2400" dirty="0" smtClean="0"/>
                <a:t>は円偏向ベクトル場</a:t>
              </a:r>
              <a:endParaRPr kumimoji="1" lang="ja-JP" altLang="en-US" sz="2400" dirty="0"/>
            </a:p>
          </p:txBody>
        </p:sp>
        <p:sp>
          <p:nvSpPr>
            <p:cNvPr id="6" name="下矢印 5"/>
            <p:cNvSpPr/>
            <p:nvPr/>
          </p:nvSpPr>
          <p:spPr>
            <a:xfrm>
              <a:off x="4143372" y="2214554"/>
              <a:ext cx="357190" cy="4286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1357290" y="5143512"/>
            <a:ext cx="628654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並進</a:t>
            </a:r>
            <a:r>
              <a:rPr lang="ja-JP" altLang="en-US" sz="2800" dirty="0" smtClean="0"/>
              <a:t>および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回転対称性の自発的破れ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u="sng" dirty="0" smtClean="0"/>
              <a:t>凝縮のイメージ</a:t>
            </a:r>
            <a:endParaRPr kumimoji="1" lang="ja-JP" altLang="en-US" u="sng" dirty="0"/>
          </a:p>
        </p:txBody>
      </p:sp>
      <p:grpSp>
        <p:nvGrpSpPr>
          <p:cNvPr id="4" name="グループ化 176"/>
          <p:cNvGrpSpPr/>
          <p:nvPr/>
        </p:nvGrpSpPr>
        <p:grpSpPr>
          <a:xfrm>
            <a:off x="2571736" y="1500174"/>
            <a:ext cx="3500462" cy="3143272"/>
            <a:chOff x="2571736" y="1500174"/>
            <a:chExt cx="3500462" cy="3143272"/>
          </a:xfrm>
        </p:grpSpPr>
        <p:grpSp>
          <p:nvGrpSpPr>
            <p:cNvPr id="15" name="グループ化 172"/>
            <p:cNvGrpSpPr/>
            <p:nvPr/>
          </p:nvGrpSpPr>
          <p:grpSpPr>
            <a:xfrm>
              <a:off x="2571736" y="1500174"/>
              <a:ext cx="3500462" cy="3143272"/>
              <a:chOff x="2500298" y="2571744"/>
              <a:chExt cx="3500462" cy="3143272"/>
            </a:xfrm>
          </p:grpSpPr>
          <p:grpSp>
            <p:nvGrpSpPr>
              <p:cNvPr id="26" name="グループ化 117"/>
              <p:cNvGrpSpPr/>
              <p:nvPr/>
            </p:nvGrpSpPr>
            <p:grpSpPr>
              <a:xfrm>
                <a:off x="2500298" y="4643446"/>
                <a:ext cx="3500462" cy="1071570"/>
                <a:chOff x="2571736" y="4643446"/>
                <a:chExt cx="3500462" cy="1071570"/>
              </a:xfrm>
            </p:grpSpPr>
            <p:sp>
              <p:nvSpPr>
                <p:cNvPr id="3" name="円/楕円 2"/>
                <p:cNvSpPr/>
                <p:nvPr/>
              </p:nvSpPr>
              <p:spPr>
                <a:xfrm>
                  <a:off x="2571736" y="464344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27" name="グループ化 48"/>
                <p:cNvGrpSpPr/>
                <p:nvPr/>
              </p:nvGrpSpPr>
              <p:grpSpPr>
                <a:xfrm>
                  <a:off x="2786050" y="4929198"/>
                  <a:ext cx="3090882" cy="682626"/>
                  <a:chOff x="2643174" y="4572008"/>
                  <a:chExt cx="3090882" cy="682626"/>
                </a:xfrm>
              </p:grpSpPr>
              <p:cxnSp>
                <p:nvCxnSpPr>
                  <p:cNvPr id="5" name="直線矢印コネクタ 4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直線矢印コネクタ 5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線矢印コネクタ 6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直線矢印コネクタ 7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矢印コネクタ 8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直線矢印コネクタ 9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線矢印コネクタ 10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矢印コネクタ 11"/>
                  <p:cNvCxnSpPr/>
                  <p:nvPr/>
                </p:nvCxnSpPr>
                <p:spPr>
                  <a:xfrm rot="10800000">
                    <a:off x="4895848" y="51816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矢印コネクタ 12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矢印コネクタ 13"/>
                  <p:cNvCxnSpPr/>
                  <p:nvPr/>
                </p:nvCxnSpPr>
                <p:spPr>
                  <a:xfrm rot="10800000">
                    <a:off x="3143240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線矢印コネクタ 15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線矢印コネクタ 16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矢印コネクタ 17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線矢印コネクタ 18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線矢印コネクタ 19"/>
                  <p:cNvCxnSpPr/>
                  <p:nvPr/>
                </p:nvCxnSpPr>
                <p:spPr>
                  <a:xfrm rot="10800000">
                    <a:off x="2643174" y="478632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矢印コネクタ 20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矢印コネクタ 21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矢印コネクタ 22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矢印コネクタ 23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矢印コネクタ 24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グループ化 93"/>
              <p:cNvGrpSpPr/>
              <p:nvPr/>
            </p:nvGrpSpPr>
            <p:grpSpPr>
              <a:xfrm>
                <a:off x="2500298" y="4071942"/>
                <a:ext cx="3500462" cy="1071570"/>
                <a:chOff x="2581260" y="4081466"/>
                <a:chExt cx="3500462" cy="1071570"/>
              </a:xfrm>
            </p:grpSpPr>
            <p:sp>
              <p:nvSpPr>
                <p:cNvPr id="72" name="円/楕円 71"/>
                <p:cNvSpPr/>
                <p:nvPr/>
              </p:nvSpPr>
              <p:spPr>
                <a:xfrm>
                  <a:off x="2581260" y="408146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29" name="グループ化 72"/>
                <p:cNvGrpSpPr/>
                <p:nvPr/>
              </p:nvGrpSpPr>
              <p:grpSpPr>
                <a:xfrm rot="946078">
                  <a:off x="3083133" y="4154267"/>
                  <a:ext cx="2311924" cy="929321"/>
                  <a:chOff x="2786050" y="4440901"/>
                  <a:chExt cx="2948006" cy="934489"/>
                </a:xfrm>
              </p:grpSpPr>
              <p:cxnSp>
                <p:nvCxnSpPr>
                  <p:cNvPr id="74" name="直線矢印コネクタ 73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矢印コネクタ 74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矢印コネクタ 75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矢印コネクタ 76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矢印コネクタ 77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矢印コネクタ 78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矢印コネクタ 79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矢印コネクタ 80"/>
                  <p:cNvCxnSpPr/>
                  <p:nvPr/>
                </p:nvCxnSpPr>
                <p:spPr>
                  <a:xfrm rot="10800000">
                    <a:off x="5050924" y="444090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矢印コネクタ 81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矢印コネクタ 82"/>
                  <p:cNvCxnSpPr/>
                  <p:nvPr/>
                </p:nvCxnSpPr>
                <p:spPr>
                  <a:xfrm rot="10800000">
                    <a:off x="3207906" y="537380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矢印コネクタ 83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矢印コネクタ 84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矢印コネクタ 85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矢印コネクタ 86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矢印コネクタ 87"/>
                  <p:cNvCxnSpPr/>
                  <p:nvPr/>
                </p:nvCxnSpPr>
                <p:spPr>
                  <a:xfrm rot="10800000">
                    <a:off x="3015522" y="5235537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矢印コネクタ 88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直線矢印コネクタ 89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線矢印コネクタ 90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矢印コネクタ 91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直線矢印コネクタ 92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" name="グループ化 167"/>
              <p:cNvGrpSpPr/>
              <p:nvPr/>
            </p:nvGrpSpPr>
            <p:grpSpPr>
              <a:xfrm>
                <a:off x="2500298" y="3643314"/>
                <a:ext cx="3500462" cy="1071570"/>
                <a:chOff x="5072066" y="1928802"/>
                <a:chExt cx="3500462" cy="1071570"/>
              </a:xfrm>
            </p:grpSpPr>
            <p:sp>
              <p:nvSpPr>
                <p:cNvPr id="146" name="円/楕円 145"/>
                <p:cNvSpPr/>
                <p:nvPr/>
              </p:nvSpPr>
              <p:spPr>
                <a:xfrm flipH="1">
                  <a:off x="5072066" y="1928802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1" name="グループ化 48"/>
                <p:cNvGrpSpPr/>
                <p:nvPr/>
              </p:nvGrpSpPr>
              <p:grpSpPr>
                <a:xfrm rot="16200000" flipH="1">
                  <a:off x="6443708" y="1514954"/>
                  <a:ext cx="758769" cy="2073290"/>
                  <a:chOff x="3752840" y="3857626"/>
                  <a:chExt cx="1344853" cy="2073290"/>
                </a:xfrm>
              </p:grpSpPr>
              <p:cxnSp>
                <p:nvCxnSpPr>
                  <p:cNvPr id="148" name="直線矢印コネクタ 147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矢印コネクタ 148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矢印コネクタ 149"/>
                  <p:cNvCxnSpPr/>
                  <p:nvPr/>
                </p:nvCxnSpPr>
                <p:spPr>
                  <a:xfrm rot="10800000">
                    <a:off x="4587598" y="5214947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矢印コネクタ 150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矢印コネクタ 151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矢印コネクタ 152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矢印コネクタ 154"/>
                  <p:cNvCxnSpPr/>
                  <p:nvPr/>
                </p:nvCxnSpPr>
                <p:spPr>
                  <a:xfrm rot="10800000">
                    <a:off x="4460982" y="5929328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矢印コネクタ 155"/>
                  <p:cNvCxnSpPr/>
                  <p:nvPr/>
                </p:nvCxnSpPr>
                <p:spPr>
                  <a:xfrm rot="10800000">
                    <a:off x="4334363" y="3857626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矢印コネクタ 156"/>
                  <p:cNvCxnSpPr/>
                  <p:nvPr/>
                </p:nvCxnSpPr>
                <p:spPr>
                  <a:xfrm rot="10800000">
                    <a:off x="4415828" y="4286255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矢印コネクタ 157"/>
                  <p:cNvCxnSpPr/>
                  <p:nvPr/>
                </p:nvCxnSpPr>
                <p:spPr>
                  <a:xfrm rot="10800000">
                    <a:off x="4035974" y="550070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矢印コネクタ 158"/>
                  <p:cNvCxnSpPr/>
                  <p:nvPr/>
                </p:nvCxnSpPr>
                <p:spPr>
                  <a:xfrm rot="10800000">
                    <a:off x="4081129" y="5786453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矢印コネクタ 159"/>
                  <p:cNvCxnSpPr/>
                  <p:nvPr/>
                </p:nvCxnSpPr>
                <p:spPr>
                  <a:xfrm rot="10800000">
                    <a:off x="3827890" y="4643444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矢印コネクタ 160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矢印コネクタ 161"/>
                  <p:cNvCxnSpPr/>
                  <p:nvPr/>
                </p:nvCxnSpPr>
                <p:spPr>
                  <a:xfrm rot="10800000">
                    <a:off x="3782736" y="421481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矢印コネクタ 162"/>
                  <p:cNvCxnSpPr/>
                  <p:nvPr/>
                </p:nvCxnSpPr>
                <p:spPr>
                  <a:xfrm rot="10800000">
                    <a:off x="3782737" y="442913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矢印コネクタ 163"/>
                  <p:cNvCxnSpPr/>
                  <p:nvPr/>
                </p:nvCxnSpPr>
                <p:spPr>
                  <a:xfrm rot="10800000">
                    <a:off x="4587602" y="5643577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矢印コネクタ 164"/>
                  <p:cNvCxnSpPr/>
                  <p:nvPr/>
                </p:nvCxnSpPr>
                <p:spPr>
                  <a:xfrm rot="10800000">
                    <a:off x="4669065" y="442913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矢印コネクタ 165"/>
                  <p:cNvCxnSpPr/>
                  <p:nvPr/>
                </p:nvCxnSpPr>
                <p:spPr>
                  <a:xfrm rot="10800000">
                    <a:off x="4415828" y="4071941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線矢印コネクタ 166"/>
                  <p:cNvCxnSpPr/>
                  <p:nvPr/>
                </p:nvCxnSpPr>
                <p:spPr>
                  <a:xfrm rot="10800000">
                    <a:off x="4542447" y="5429263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4" name="グループ化 143"/>
              <p:cNvGrpSpPr/>
              <p:nvPr/>
            </p:nvGrpSpPr>
            <p:grpSpPr>
              <a:xfrm>
                <a:off x="2500298" y="3214686"/>
                <a:ext cx="3500462" cy="1071570"/>
                <a:chOff x="2500298" y="3357562"/>
                <a:chExt cx="3500462" cy="1071570"/>
              </a:xfrm>
            </p:grpSpPr>
            <p:grpSp>
              <p:nvGrpSpPr>
                <p:cNvPr id="65" name="グループ化 94"/>
                <p:cNvGrpSpPr/>
                <p:nvPr/>
              </p:nvGrpSpPr>
              <p:grpSpPr>
                <a:xfrm flipH="1">
                  <a:off x="2500298" y="3357562"/>
                  <a:ext cx="3500462" cy="1071570"/>
                  <a:chOff x="2581260" y="4081466"/>
                  <a:chExt cx="3500462" cy="1071570"/>
                </a:xfrm>
              </p:grpSpPr>
              <p:sp>
                <p:nvSpPr>
                  <p:cNvPr id="96" name="円/楕円 95"/>
                  <p:cNvSpPr/>
                  <p:nvPr/>
                </p:nvSpPr>
                <p:spPr>
                  <a:xfrm>
                    <a:off x="2581260" y="4081466"/>
                    <a:ext cx="3500462" cy="107157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grpSp>
                <p:nvGrpSpPr>
                  <p:cNvPr id="66" name="グループ化 72"/>
                  <p:cNvGrpSpPr/>
                  <p:nvPr/>
                </p:nvGrpSpPr>
                <p:grpSpPr>
                  <a:xfrm rot="946078">
                    <a:off x="3083315" y="4153677"/>
                    <a:ext cx="2311922" cy="929191"/>
                    <a:chOff x="2786050" y="4440901"/>
                    <a:chExt cx="2948006" cy="934489"/>
                  </a:xfrm>
                </p:grpSpPr>
                <p:cxnSp>
                  <p:nvCxnSpPr>
                    <p:cNvPr id="98" name="直線矢印コネクタ 97"/>
                    <p:cNvCxnSpPr/>
                    <p:nvPr/>
                  </p:nvCxnSpPr>
                  <p:spPr>
                    <a:xfrm rot="10800000">
                      <a:off x="4000496" y="48577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直線矢印コネクタ 98"/>
                    <p:cNvCxnSpPr/>
                    <p:nvPr/>
                  </p:nvCxnSpPr>
                  <p:spPr>
                    <a:xfrm rot="10800000">
                      <a:off x="4152896" y="50101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直線矢印コネクタ 99"/>
                    <p:cNvCxnSpPr/>
                    <p:nvPr/>
                  </p:nvCxnSpPr>
                  <p:spPr>
                    <a:xfrm rot="10800000">
                      <a:off x="4305296" y="51625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直線矢印コネクタ 100"/>
                    <p:cNvCxnSpPr/>
                    <p:nvPr/>
                  </p:nvCxnSpPr>
                  <p:spPr>
                    <a:xfrm rot="10800000">
                      <a:off x="4286248" y="45720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矢印コネクタ 101"/>
                    <p:cNvCxnSpPr/>
                    <p:nvPr/>
                  </p:nvCxnSpPr>
                  <p:spPr>
                    <a:xfrm rot="10800000">
                      <a:off x="4438648" y="47244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直線矢印コネクタ 102"/>
                    <p:cNvCxnSpPr/>
                    <p:nvPr/>
                  </p:nvCxnSpPr>
                  <p:spPr>
                    <a:xfrm rot="10800000">
                      <a:off x="4591048" y="48768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直線矢印コネクタ 103"/>
                    <p:cNvCxnSpPr/>
                    <p:nvPr/>
                  </p:nvCxnSpPr>
                  <p:spPr>
                    <a:xfrm rot="10800000">
                      <a:off x="4743448" y="50292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直線矢印コネクタ 104"/>
                    <p:cNvCxnSpPr/>
                    <p:nvPr/>
                  </p:nvCxnSpPr>
                  <p:spPr>
                    <a:xfrm rot="10800000">
                      <a:off x="5050924" y="4440901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矢印コネクタ 105"/>
                    <p:cNvCxnSpPr/>
                    <p:nvPr/>
                  </p:nvCxnSpPr>
                  <p:spPr>
                    <a:xfrm rot="10800000">
                      <a:off x="3786182" y="46434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直線矢印コネクタ 106"/>
                    <p:cNvCxnSpPr/>
                    <p:nvPr/>
                  </p:nvCxnSpPr>
                  <p:spPr>
                    <a:xfrm rot="10800000">
                      <a:off x="3207906" y="5373802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直線矢印コネクタ 107"/>
                    <p:cNvCxnSpPr/>
                    <p:nvPr/>
                  </p:nvCxnSpPr>
                  <p:spPr>
                    <a:xfrm rot="10800000">
                      <a:off x="3295640" y="47958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直線矢印コネクタ 108"/>
                    <p:cNvCxnSpPr/>
                    <p:nvPr/>
                  </p:nvCxnSpPr>
                  <p:spPr>
                    <a:xfrm rot="10800000">
                      <a:off x="3448040" y="49482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直線矢印コネクタ 109"/>
                    <p:cNvCxnSpPr/>
                    <p:nvPr/>
                  </p:nvCxnSpPr>
                  <p:spPr>
                    <a:xfrm rot="10800000">
                      <a:off x="3600440" y="51006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矢印コネクタ 110"/>
                    <p:cNvCxnSpPr/>
                    <p:nvPr/>
                  </p:nvCxnSpPr>
                  <p:spPr>
                    <a:xfrm rot="10800000">
                      <a:off x="3752840" y="52530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直線矢印コネクタ 111"/>
                    <p:cNvCxnSpPr/>
                    <p:nvPr/>
                  </p:nvCxnSpPr>
                  <p:spPr>
                    <a:xfrm rot="10800000">
                      <a:off x="3015522" y="5235537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矢印コネクタ 112"/>
                    <p:cNvCxnSpPr/>
                    <p:nvPr/>
                  </p:nvCxnSpPr>
                  <p:spPr>
                    <a:xfrm rot="10800000">
                      <a:off x="2786050" y="492919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直線矢印コネクタ 113"/>
                    <p:cNvCxnSpPr/>
                    <p:nvPr/>
                  </p:nvCxnSpPr>
                  <p:spPr>
                    <a:xfrm rot="10800000">
                      <a:off x="2938450" y="508159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直線矢印コネクタ 114"/>
                    <p:cNvCxnSpPr/>
                    <p:nvPr/>
                  </p:nvCxnSpPr>
                  <p:spPr>
                    <a:xfrm rot="10800000">
                      <a:off x="5000628" y="46434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直線矢印コネクタ 115"/>
                    <p:cNvCxnSpPr/>
                    <p:nvPr/>
                  </p:nvCxnSpPr>
                  <p:spPr>
                    <a:xfrm rot="10800000">
                      <a:off x="5153028" y="47958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直線矢印コネクタ 116"/>
                    <p:cNvCxnSpPr/>
                    <p:nvPr/>
                  </p:nvCxnSpPr>
                  <p:spPr>
                    <a:xfrm rot="10800000">
                      <a:off x="5305428" y="49482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2" name="直線矢印コネクタ 141"/>
                <p:cNvCxnSpPr/>
                <p:nvPr/>
              </p:nvCxnSpPr>
              <p:spPr>
                <a:xfrm rot="9853922" flipH="1">
                  <a:off x="2851378" y="3831833"/>
                  <a:ext cx="336144" cy="157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矢印コネクタ 142"/>
                <p:cNvCxnSpPr/>
                <p:nvPr/>
              </p:nvCxnSpPr>
              <p:spPr>
                <a:xfrm rot="9853922" flipH="1">
                  <a:off x="3003778" y="3984233"/>
                  <a:ext cx="336144" cy="157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グループ化 118"/>
              <p:cNvGrpSpPr/>
              <p:nvPr/>
            </p:nvGrpSpPr>
            <p:grpSpPr>
              <a:xfrm flipH="1">
                <a:off x="2500298" y="2571744"/>
                <a:ext cx="3500462" cy="1071570"/>
                <a:chOff x="2571736" y="4643446"/>
                <a:chExt cx="3500462" cy="1071570"/>
              </a:xfrm>
            </p:grpSpPr>
            <p:sp>
              <p:nvSpPr>
                <p:cNvPr id="120" name="円/楕円 119"/>
                <p:cNvSpPr/>
                <p:nvPr/>
              </p:nvSpPr>
              <p:spPr>
                <a:xfrm>
                  <a:off x="2571736" y="464344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68" name="グループ化 48"/>
                <p:cNvGrpSpPr/>
                <p:nvPr/>
              </p:nvGrpSpPr>
              <p:grpSpPr>
                <a:xfrm>
                  <a:off x="2786050" y="4929198"/>
                  <a:ext cx="3090882" cy="682626"/>
                  <a:chOff x="2643174" y="4572008"/>
                  <a:chExt cx="3090882" cy="682626"/>
                </a:xfrm>
              </p:grpSpPr>
              <p:cxnSp>
                <p:nvCxnSpPr>
                  <p:cNvPr id="122" name="直線矢印コネクタ 121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矢印コネクタ 122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矢印コネクタ 123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直線矢印コネクタ 124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矢印コネクタ 125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矢印コネクタ 126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矢印コネクタ 127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直線矢印コネクタ 128"/>
                  <p:cNvCxnSpPr/>
                  <p:nvPr/>
                </p:nvCxnSpPr>
                <p:spPr>
                  <a:xfrm rot="10800000">
                    <a:off x="4895848" y="51816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矢印コネクタ 129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直線矢印コネクタ 130"/>
                  <p:cNvCxnSpPr/>
                  <p:nvPr/>
                </p:nvCxnSpPr>
                <p:spPr>
                  <a:xfrm rot="10800000">
                    <a:off x="3143240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矢印コネクタ 131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矢印コネクタ 132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矢印コネクタ 133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矢印コネクタ 134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矢印コネクタ 135"/>
                  <p:cNvCxnSpPr/>
                  <p:nvPr/>
                </p:nvCxnSpPr>
                <p:spPr>
                  <a:xfrm rot="10800000">
                    <a:off x="2643174" y="478632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矢印コネクタ 136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矢印コネクタ 137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矢印コネクタ 138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矢印コネクタ 139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矢印コネクタ 140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71" name="直線矢印コネクタ 170"/>
            <p:cNvCxnSpPr/>
            <p:nvPr/>
          </p:nvCxnSpPr>
          <p:spPr>
            <a:xfrm rot="5400000" flipH="1">
              <a:off x="2880242" y="3191932"/>
              <a:ext cx="24183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/>
            <p:nvPr/>
          </p:nvCxnSpPr>
          <p:spPr>
            <a:xfrm rot="5400000" flipH="1">
              <a:off x="5523447" y="3191932"/>
              <a:ext cx="24183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直線矢印コネクタ 174"/>
          <p:cNvCxnSpPr/>
          <p:nvPr/>
        </p:nvCxnSpPr>
        <p:spPr>
          <a:xfrm rot="5400000" flipH="1" flipV="1">
            <a:off x="5322893" y="3035297"/>
            <a:ext cx="264320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テキスト ボックス 175"/>
          <p:cNvSpPr txBox="1"/>
          <p:nvPr/>
        </p:nvSpPr>
        <p:spPr>
          <a:xfrm>
            <a:off x="6929454" y="2571744"/>
            <a:ext cx="1728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momentum </a:t>
            </a:r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k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143108" y="5143512"/>
            <a:ext cx="4293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Helical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な構造を持つ。</a:t>
            </a:r>
            <a:endParaRPr kumimoji="1" lang="en-US" altLang="ja-JP" sz="24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回転</a:t>
            </a:r>
            <a:r>
              <a:rPr lang="ja-JP" altLang="en-US" sz="2400" dirty="0" smtClean="0"/>
              <a:t>および</a:t>
            </a:r>
            <a:r>
              <a:rPr lang="ja-JP" altLang="en-US" sz="2400" dirty="0" smtClean="0">
                <a:solidFill>
                  <a:srgbClr val="FF0000"/>
                </a:solidFill>
              </a:rPr>
              <a:t>並進</a:t>
            </a:r>
            <a:r>
              <a:rPr lang="ja-JP" altLang="en-US" sz="2400" dirty="0" smtClean="0"/>
              <a:t>の</a:t>
            </a:r>
            <a:r>
              <a:rPr lang="ja-JP" altLang="en-US" sz="2400" dirty="0" smtClean="0">
                <a:solidFill>
                  <a:schemeClr val="tx2"/>
                </a:solidFill>
              </a:rPr>
              <a:t>自発的破れ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重力理論側での厳密な解析を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行うと、どうなるか？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5720" y="285728"/>
            <a:ext cx="8582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u="sng" dirty="0" err="1" smtClean="0">
                <a:solidFill>
                  <a:schemeClr val="tx2"/>
                </a:solidFill>
              </a:rPr>
              <a:t>AdS</a:t>
            </a:r>
            <a:r>
              <a:rPr lang="en-US" altLang="ja-JP" sz="3200" u="sng" dirty="0" smtClean="0">
                <a:solidFill>
                  <a:schemeClr val="tx2"/>
                </a:solidFill>
              </a:rPr>
              <a:t>-RN black hole</a:t>
            </a:r>
            <a:r>
              <a:rPr lang="ja-JP" altLang="en-US" sz="3200" u="sng" dirty="0" smtClean="0">
                <a:solidFill>
                  <a:schemeClr val="tx2"/>
                </a:solidFill>
              </a:rPr>
              <a:t>まわりの</a:t>
            </a:r>
            <a:r>
              <a:rPr lang="ja-JP" altLang="en-US" sz="3200" u="sng" dirty="0" smtClean="0"/>
              <a:t>「</a:t>
            </a:r>
            <a:r>
              <a:rPr lang="ja-JP" altLang="en-US" sz="3200" u="sng" dirty="0" smtClean="0"/>
              <a:t>円偏向モード」を</a:t>
            </a:r>
            <a:r>
              <a:rPr lang="ja-JP" altLang="en-US" sz="3200" u="sng" dirty="0" smtClean="0"/>
              <a:t>解析</a:t>
            </a:r>
            <a:endParaRPr kumimoji="1" lang="ja-JP" altLang="en-US" sz="3200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142984"/>
            <a:ext cx="8147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背景電場（</a:t>
            </a:r>
            <a:r>
              <a:rPr lang="en-US" altLang="ja-JP" sz="2000" dirty="0" smtClean="0"/>
              <a:t>charge</a:t>
            </a:r>
            <a:r>
              <a:rPr lang="ja-JP" altLang="en-US" sz="2000" dirty="0" smtClean="0"/>
              <a:t>）には</a:t>
            </a:r>
            <a:r>
              <a:rPr lang="ja-JP" altLang="en-US" sz="2000" dirty="0" smtClean="0">
                <a:solidFill>
                  <a:srgbClr val="FF0000"/>
                </a:solidFill>
              </a:rPr>
              <a:t>上限</a:t>
            </a:r>
            <a:r>
              <a:rPr lang="ja-JP" altLang="en-US" sz="2000" dirty="0" smtClean="0"/>
              <a:t>がある：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</a:t>
            </a:r>
            <a:r>
              <a:rPr kumimoji="1" lang="en-US" altLang="ja-JP" sz="2000" dirty="0" smtClean="0"/>
              <a:t>charge</a:t>
            </a:r>
            <a:r>
              <a:rPr kumimoji="1" lang="ja-JP" altLang="en-US" sz="2000" dirty="0" smtClean="0"/>
              <a:t>を上げていくと温度が低下し</a:t>
            </a:r>
            <a:r>
              <a:rPr kumimoji="1" lang="en-US" altLang="ja-JP" sz="2000" dirty="0" smtClean="0"/>
              <a:t>T=0</a:t>
            </a:r>
            <a:r>
              <a:rPr kumimoji="1" lang="ja-JP" altLang="en-US" sz="2000" dirty="0" smtClean="0"/>
              <a:t>となる極限が存在：</a:t>
            </a:r>
            <a:r>
              <a:rPr kumimoji="1" lang="en-US" altLang="ja-JP" sz="2000" dirty="0" err="1" smtClean="0">
                <a:solidFill>
                  <a:srgbClr val="FF0000"/>
                </a:solidFill>
              </a:rPr>
              <a:t>extremal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 limit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1928802"/>
            <a:ext cx="7607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charge</a:t>
            </a:r>
            <a:r>
              <a:rPr kumimoji="1" lang="ja-JP" altLang="en-US" sz="2000" dirty="0" smtClean="0"/>
              <a:t>が最大となる</a:t>
            </a:r>
            <a:r>
              <a:rPr kumimoji="1" lang="en-US" altLang="ja-JP" sz="2000" dirty="0" err="1" smtClean="0"/>
              <a:t>extremal</a:t>
            </a:r>
            <a:r>
              <a:rPr kumimoji="1" lang="en-US" altLang="ja-JP" sz="2000" dirty="0" smtClean="0"/>
              <a:t> black hole</a:t>
            </a:r>
            <a:r>
              <a:rPr kumimoji="1" lang="ja-JP" altLang="en-US" sz="2000" dirty="0" smtClean="0"/>
              <a:t>で解析するのが良いであろう。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2786058"/>
            <a:ext cx="81628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背景時空が曲がっているため、単純に「質量項」のみからは不安定性を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判定できない。（</a:t>
            </a:r>
            <a:r>
              <a:rPr lang="ja-JP" altLang="en-US" sz="2000" dirty="0" smtClean="0"/>
              <a:t>参考：</a:t>
            </a:r>
            <a:r>
              <a:rPr lang="en-US" altLang="ja-JP" sz="2000" dirty="0" err="1" smtClean="0"/>
              <a:t>Breitenlohner</a:t>
            </a:r>
            <a:r>
              <a:rPr lang="en-US" altLang="ja-JP" sz="2000" dirty="0" smtClean="0"/>
              <a:t>-Freedman bound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適切な境界条件のもと、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揺らぎの振幅が時間とともに増大するかどうか</a:t>
            </a:r>
            <a:r>
              <a:rPr kumimoji="1" lang="ja-JP" altLang="en-US" sz="2000" dirty="0" smtClean="0"/>
              <a:t>で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判断。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48" y="4357694"/>
            <a:ext cx="6868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「</a:t>
            </a:r>
            <a:r>
              <a:rPr lang="ja-JP" altLang="en-US" sz="2000" dirty="0" smtClean="0"/>
              <a:t>円偏向モード」は</a:t>
            </a:r>
            <a:r>
              <a:rPr lang="ja-JP" altLang="en-US" sz="2000" dirty="0" smtClean="0"/>
              <a:t>線形摂動のレベルで</a:t>
            </a:r>
            <a:r>
              <a:rPr lang="en-US" altLang="ja-JP" sz="2000" dirty="0" smtClean="0">
                <a:solidFill>
                  <a:srgbClr val="FF0000"/>
                </a:solidFill>
              </a:rPr>
              <a:t>graviton</a:t>
            </a:r>
            <a:r>
              <a:rPr lang="ja-JP" altLang="en-US" sz="2000" dirty="0" smtClean="0">
                <a:solidFill>
                  <a:srgbClr val="FF0000"/>
                </a:solidFill>
              </a:rPr>
              <a:t>とも結合する</a:t>
            </a:r>
            <a:r>
              <a:rPr lang="ja-JP" altLang="en-US" sz="2000" dirty="0" smtClean="0"/>
              <a:t>：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</a:t>
            </a:r>
            <a:r>
              <a:rPr kumimoji="1" lang="en-US" altLang="ja-JP" sz="2000" dirty="0" smtClean="0"/>
              <a:t>graviton</a:t>
            </a:r>
            <a:r>
              <a:rPr kumimoji="1" lang="ja-JP" altLang="en-US" sz="2000" dirty="0" smtClean="0"/>
              <a:t>＋</a:t>
            </a:r>
            <a:r>
              <a:rPr kumimoji="1" lang="ja-JP" altLang="en-US" sz="2000" dirty="0" smtClean="0"/>
              <a:t>円偏</a:t>
            </a:r>
            <a:r>
              <a:rPr lang="ja-JP" altLang="en-US" sz="2000" dirty="0" smtClean="0"/>
              <a:t>向</a:t>
            </a:r>
            <a:r>
              <a:rPr kumimoji="1" lang="ja-JP" altLang="en-US" sz="2000" dirty="0" smtClean="0"/>
              <a:t>モード</a:t>
            </a:r>
            <a:r>
              <a:rPr kumimoji="1" lang="ja-JP" altLang="en-US" sz="2000" dirty="0" smtClean="0"/>
              <a:t>　を対角化する必要がある。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034" y="5429264"/>
            <a:ext cx="826700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重力理論</a:t>
            </a:r>
            <a:r>
              <a:rPr kumimoji="1" lang="ja-JP" altLang="en-US" sz="2400" dirty="0" smtClean="0"/>
              <a:t>の安定性</a:t>
            </a:r>
            <a:r>
              <a:rPr kumimoji="1" lang="ja-JP" altLang="en-US" sz="2400" dirty="0" smtClean="0"/>
              <a:t>解析の言葉では、</a:t>
            </a:r>
            <a:r>
              <a:rPr kumimoji="1" lang="en-US" altLang="ja-JP" sz="2400" dirty="0" smtClean="0"/>
              <a:t>CS</a:t>
            </a:r>
            <a:r>
              <a:rPr kumimoji="1" lang="ja-JP" altLang="en-US" sz="2400" dirty="0" smtClean="0"/>
              <a:t>結合存在下における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vector perturbation</a:t>
            </a:r>
            <a:r>
              <a:rPr kumimoji="1" lang="ja-JP" altLang="en-US" sz="2400" dirty="0" smtClean="0"/>
              <a:t>の</a:t>
            </a:r>
            <a:r>
              <a:rPr lang="ja-JP" altLang="en-US" sz="2400" dirty="0" smtClean="0"/>
              <a:t>安定性</a:t>
            </a:r>
            <a:r>
              <a:rPr lang="ja-JP" altLang="en-US" sz="2400" dirty="0" smtClean="0"/>
              <a:t>解析。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解析の概略と結果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altLang="ja-JP" u="sng" dirty="0" smtClean="0"/>
              <a:t>Near-horizon</a:t>
            </a:r>
            <a:r>
              <a:rPr lang="ja-JP" altLang="en-US" u="sng" dirty="0" err="1" smtClean="0"/>
              <a:t>での</a:t>
            </a:r>
            <a:r>
              <a:rPr lang="ja-JP" altLang="en-US" u="sng" dirty="0" smtClean="0"/>
              <a:t>解析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20" y="1214422"/>
            <a:ext cx="6457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5d </a:t>
            </a:r>
            <a:r>
              <a:rPr kumimoji="1" lang="en-US" altLang="ja-JP" sz="2400" dirty="0" err="1" smtClean="0"/>
              <a:t>extremal</a:t>
            </a:r>
            <a:r>
              <a:rPr kumimoji="1" lang="en-US" altLang="ja-JP" sz="2400" dirty="0" smtClean="0"/>
              <a:t> RN-</a:t>
            </a:r>
            <a:r>
              <a:rPr kumimoji="1" lang="en-US" altLang="ja-JP" sz="2400" dirty="0" err="1" smtClean="0"/>
              <a:t>AdS</a:t>
            </a:r>
            <a:r>
              <a:rPr kumimoji="1" lang="en-US" altLang="ja-JP" sz="2400" dirty="0" smtClean="0"/>
              <a:t> BH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near-horizon geometry</a:t>
            </a:r>
            <a:r>
              <a:rPr kumimoji="1" lang="ja-JP" altLang="en-US" sz="2400" dirty="0" smtClean="0"/>
              <a:t>：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1714488"/>
            <a:ext cx="4031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（</a:t>
            </a:r>
            <a:r>
              <a:rPr lang="en-US" altLang="ja-JP" sz="2000" dirty="0" smtClean="0"/>
              <a:t>boundary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R</a:t>
            </a:r>
            <a:r>
              <a:rPr lang="en-US" altLang="ja-JP" sz="2000" baseline="30000" dirty="0" smtClean="0"/>
              <a:t>3,1</a:t>
            </a:r>
            <a:r>
              <a:rPr lang="ja-JP" altLang="en-US" sz="2000" dirty="0" smtClean="0"/>
              <a:t>の場合を考える。）</a:t>
            </a:r>
            <a:endParaRPr kumimoji="1" lang="ja-JP" altLang="en-US" sz="20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5637399" y="1214422"/>
            <a:ext cx="3506601" cy="1289273"/>
            <a:chOff x="5637399" y="1214422"/>
            <a:chExt cx="3506601" cy="128927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643702" y="1214422"/>
              <a:ext cx="19784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 smtClean="0">
                  <a:solidFill>
                    <a:srgbClr val="FF0000"/>
                  </a:solidFill>
                </a:rPr>
                <a:t>AdS</a:t>
              </a:r>
              <a:r>
                <a:rPr kumimoji="1" lang="en-US" altLang="ja-JP" sz="4000" baseline="-25000" dirty="0" smtClean="0">
                  <a:solidFill>
                    <a:srgbClr val="FF0000"/>
                  </a:solidFill>
                </a:rPr>
                <a:t>2</a:t>
              </a:r>
              <a:r>
                <a:rPr kumimoji="1" lang="en-US" altLang="ja-JP" sz="4000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×</a:t>
              </a:r>
              <a:r>
                <a:rPr kumimoji="1" lang="en-US" altLang="ja-JP" sz="4000" dirty="0" smtClean="0">
                  <a:solidFill>
                    <a:srgbClr val="FF0000"/>
                  </a:solidFill>
                </a:rPr>
                <a:t>R</a:t>
              </a:r>
              <a:r>
                <a:rPr kumimoji="1" lang="en-US" altLang="ja-JP" sz="4000" baseline="30000" dirty="0" smtClean="0">
                  <a:solidFill>
                    <a:srgbClr val="FF0000"/>
                  </a:solidFill>
                </a:rPr>
                <a:t>3</a:t>
              </a:r>
              <a:endParaRPr kumimoji="1" lang="ja-JP" altLang="en-US" sz="40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637399" y="1857364"/>
              <a:ext cx="35066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背景電場</a:t>
              </a:r>
              <a:r>
                <a:rPr kumimoji="1" lang="ja-JP" altLang="en-US" dirty="0" smtClean="0"/>
                <a:t>も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（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定数</a:t>
              </a:r>
              <a:r>
                <a:rPr kumimoji="1" lang="ja-JP" altLang="en-US" dirty="0" smtClean="0"/>
                <a:t>）</a:t>
              </a:r>
              <a:r>
                <a:rPr kumimoji="1" lang="en-US" altLang="ja-JP" dirty="0" smtClean="0">
                  <a:latin typeface="Cambria Math"/>
                  <a:ea typeface="Cambria Math"/>
                </a:rPr>
                <a:t>×</a:t>
              </a:r>
              <a:r>
                <a:rPr kumimoji="1" lang="ja-JP" altLang="en-US" dirty="0" smtClean="0">
                  <a:latin typeface="Cambria Math"/>
                  <a:ea typeface="Cambria Math"/>
                </a:rPr>
                <a:t>（</a:t>
              </a:r>
              <a:r>
                <a:rPr kumimoji="1" lang="en-US" altLang="ja-JP" dirty="0" smtClean="0">
                  <a:latin typeface="Cambria Math"/>
                  <a:ea typeface="Cambria Math"/>
                </a:rPr>
                <a:t>AdS</a:t>
              </a:r>
              <a:r>
                <a:rPr kumimoji="1" lang="en-US" altLang="ja-JP" baseline="-25000" dirty="0" smtClean="0">
                  <a:latin typeface="Cambria Math"/>
                  <a:ea typeface="Cambria Math"/>
                </a:rPr>
                <a:t>2</a:t>
              </a:r>
              <a:r>
                <a:rPr kumimoji="1" lang="ja-JP" altLang="en-US" dirty="0" smtClean="0">
                  <a:latin typeface="Cambria Math"/>
                  <a:ea typeface="Cambria Math"/>
                </a:rPr>
                <a:t>の</a:t>
              </a:r>
              <a:r>
                <a:rPr kumimoji="1" lang="en-US" altLang="ja-JP" dirty="0" smtClean="0">
                  <a:latin typeface="Cambria Math"/>
                  <a:ea typeface="Cambria Math"/>
                </a:rPr>
                <a:t>volume form</a:t>
              </a:r>
              <a:r>
                <a:rPr kumimoji="1" lang="ja-JP" altLang="en-US" dirty="0" smtClean="0">
                  <a:latin typeface="Cambria Math"/>
                  <a:ea typeface="Cambria Math"/>
                </a:rPr>
                <a:t>）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285852" y="2571744"/>
            <a:ext cx="6241855" cy="461665"/>
            <a:chOff x="1285852" y="2571744"/>
            <a:chExt cx="6241855" cy="461665"/>
          </a:xfrm>
        </p:grpSpPr>
        <p:sp>
          <p:nvSpPr>
            <p:cNvPr id="11" name="右矢印 10"/>
            <p:cNvSpPr/>
            <p:nvPr/>
          </p:nvSpPr>
          <p:spPr>
            <a:xfrm>
              <a:off x="1285852" y="2643182"/>
              <a:ext cx="785818" cy="3571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00232" y="2571744"/>
              <a:ext cx="5527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背景が簡単となり解析的に調べられる</a:t>
              </a:r>
              <a:r>
                <a:rPr kumimoji="1" lang="ja-JP" altLang="en-US" sz="2400" dirty="0" smtClean="0"/>
                <a:t>。</a:t>
              </a:r>
              <a:endParaRPr kumimoji="1" lang="ja-JP" altLang="en-US" sz="24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214282" y="3143248"/>
            <a:ext cx="440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AdS</a:t>
            </a:r>
            <a:r>
              <a:rPr lang="en-US" altLang="ja-JP" sz="2400" baseline="-25000" dirty="0" smtClean="0"/>
              <a:t>2</a:t>
            </a:r>
            <a:r>
              <a:rPr lang="ja-JP" altLang="en-US" sz="2400" dirty="0" smtClean="0"/>
              <a:t>に</a:t>
            </a:r>
            <a:r>
              <a:rPr lang="en-US" altLang="ja-JP" sz="2400" dirty="0" smtClean="0">
                <a:solidFill>
                  <a:srgbClr val="FF0000"/>
                </a:solidFill>
              </a:rPr>
              <a:t>KK reduction</a:t>
            </a:r>
            <a:r>
              <a:rPr lang="ja-JP" altLang="en-US" sz="2400" dirty="0" smtClean="0"/>
              <a:t>して考える。</a:t>
            </a:r>
            <a:endParaRPr kumimoji="1" lang="ja-JP" altLang="en-US" sz="24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1000100" y="3643314"/>
          <a:ext cx="757242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3357586"/>
                <a:gridCol w="264320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AdS</a:t>
                      </a:r>
                      <a:r>
                        <a:rPr kumimoji="1" lang="en-US" altLang="ja-JP" baseline="-25000" dirty="0" smtClean="0"/>
                        <a:t>2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dirty="0" smtClean="0">
                          <a:latin typeface="Cambria Math"/>
                          <a:ea typeface="Cambria Math"/>
                        </a:rPr>
                        <a:t>×</a:t>
                      </a:r>
                      <a:r>
                        <a:rPr kumimoji="1" lang="en-US" altLang="ja-JP" dirty="0" smtClean="0"/>
                        <a:t>R</a:t>
                      </a:r>
                      <a:r>
                        <a:rPr kumimoji="1" lang="en-US" altLang="ja-JP" baseline="30000" dirty="0" smtClean="0"/>
                        <a:t>3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baseline="0" dirty="0" smtClean="0"/>
                        <a:t>(x</a:t>
                      </a:r>
                      <a:r>
                        <a:rPr kumimoji="1" lang="el-GR" altLang="ja-JP" baseline="30000" dirty="0" smtClean="0"/>
                        <a:t>μ</a:t>
                      </a:r>
                      <a:r>
                        <a:rPr kumimoji="1" lang="en-US" altLang="ja-JP" baseline="30000" dirty="0" smtClean="0"/>
                        <a:t>=0,1</a:t>
                      </a:r>
                      <a:r>
                        <a:rPr kumimoji="1" lang="en-US" altLang="ja-JP" baseline="0" dirty="0" smtClean="0"/>
                        <a:t>, x</a:t>
                      </a:r>
                      <a:r>
                        <a:rPr kumimoji="1" lang="en-US" altLang="ja-JP" baseline="30000" dirty="0" smtClean="0"/>
                        <a:t>2</a:t>
                      </a:r>
                      <a:r>
                        <a:rPr kumimoji="1" lang="en-US" altLang="ja-JP" baseline="0" dirty="0" smtClean="0"/>
                        <a:t>, x</a:t>
                      </a:r>
                      <a:r>
                        <a:rPr kumimoji="1" lang="en-US" altLang="ja-JP" baseline="30000" dirty="0" smtClean="0"/>
                        <a:t>i=3,4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AdS</a:t>
                      </a:r>
                      <a:r>
                        <a:rPr kumimoji="1" lang="en-US" altLang="ja-JP" baseline="-25000" dirty="0" smtClean="0"/>
                        <a:t>2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baseline="0" dirty="0" smtClean="0"/>
                        <a:t> (x</a:t>
                      </a:r>
                      <a:r>
                        <a:rPr kumimoji="1" lang="el-GR" altLang="ja-JP" baseline="30000" dirty="0" smtClean="0"/>
                        <a:t>μ</a:t>
                      </a:r>
                      <a:r>
                        <a:rPr kumimoji="1" lang="en-US" altLang="ja-JP" baseline="30000" dirty="0" smtClean="0"/>
                        <a:t>=0,1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r>
                        <a:rPr kumimoji="1" lang="en-US" altLang="ja-JP" baseline="-25000" dirty="0" smtClean="0"/>
                        <a:t>i</a:t>
                      </a:r>
                      <a:endParaRPr kumimoji="1" lang="ja-JP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Maxwell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 scalar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</a:t>
                      </a:r>
                      <a:r>
                        <a:rPr kumimoji="1" lang="el-GR" altLang="ja-JP" baseline="-25000" dirty="0" smtClean="0"/>
                        <a:t>μ</a:t>
                      </a:r>
                      <a:r>
                        <a:rPr kumimoji="1" lang="en-US" altLang="ja-JP" baseline="-25000" dirty="0" smtClean="0"/>
                        <a:t>i</a:t>
                      </a:r>
                      <a:endParaRPr kumimoji="1" lang="ja-JP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off-diagonal</a:t>
                      </a:r>
                      <a:r>
                        <a:rPr kumimoji="1" lang="en-US" altLang="ja-JP" baseline="0" dirty="0" smtClean="0"/>
                        <a:t> graviton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KK gauge field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 (with m</a:t>
                      </a:r>
                      <a:r>
                        <a:rPr kumimoji="1" lang="en-US" altLang="ja-JP" baseline="30000" dirty="0" smtClean="0"/>
                        <a:t>2</a:t>
                      </a:r>
                      <a:r>
                        <a:rPr kumimoji="1" lang="en-US" altLang="ja-JP" dirty="0" smtClean="0"/>
                        <a:t>=k</a:t>
                      </a:r>
                      <a:r>
                        <a:rPr kumimoji="1" lang="en-US" altLang="ja-JP" baseline="30000" dirty="0" smtClean="0"/>
                        <a:t>2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</a:t>
                      </a:r>
                      <a:r>
                        <a:rPr kumimoji="1" lang="en-US" altLang="ja-JP" baseline="-25000" dirty="0" smtClean="0"/>
                        <a:t>2i</a:t>
                      </a:r>
                      <a:endParaRPr kumimoji="1" lang="ja-JP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off-diagonal graviton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Stückelberg field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4857752" y="3214686"/>
            <a:ext cx="380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momentum</a:t>
            </a:r>
            <a:r>
              <a:rPr lang="ja-JP" altLang="en-US" dirty="0" smtClean="0"/>
              <a:t>入れる方向は</a:t>
            </a:r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とする。）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4282" y="5572140"/>
            <a:ext cx="9181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mass matrix</a:t>
            </a:r>
            <a:r>
              <a:rPr lang="ja-JP" altLang="en-US" sz="2400" dirty="0" smtClean="0"/>
              <a:t>の最低固有値が</a:t>
            </a:r>
            <a:r>
              <a:rPr lang="en-US" altLang="ja-JP" sz="2400" dirty="0" smtClean="0"/>
              <a:t>AdS</a:t>
            </a:r>
            <a:r>
              <a:rPr lang="en-US" altLang="ja-JP" sz="2400" baseline="-25000" dirty="0" smtClean="0"/>
              <a:t>2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BF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bound</a:t>
            </a:r>
            <a:r>
              <a:rPr lang="ja-JP" altLang="en-US" sz="2400" dirty="0" smtClean="0"/>
              <a:t>を切るかどうか調べる。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 dirty="0" smtClean="0"/>
              <a:t>講演要旨</a:t>
            </a:r>
            <a:endParaRPr kumimoji="1" lang="ja-JP" altLang="en-US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Einstein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&lt;0) + Maxwell +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Chern</a:t>
            </a:r>
            <a:r>
              <a:rPr kumimoji="1" lang="en-US" altLang="ja-JP" dirty="0" smtClean="0">
                <a:solidFill>
                  <a:srgbClr val="FF0000"/>
                </a:solidFill>
              </a:rPr>
              <a:t>-Simons</a:t>
            </a:r>
            <a:r>
              <a:rPr kumimoji="1" lang="ja-JP" altLang="en-US" dirty="0" smtClean="0"/>
              <a:t>理論における</a:t>
            </a:r>
            <a:r>
              <a:rPr kumimoji="1" lang="ja-JP" altLang="en-US" dirty="0" smtClean="0">
                <a:solidFill>
                  <a:srgbClr val="FF0000"/>
                </a:solidFill>
              </a:rPr>
              <a:t>荷電</a:t>
            </a:r>
            <a:r>
              <a:rPr lang="en-US" altLang="ja-JP" dirty="0" smtClean="0">
                <a:solidFill>
                  <a:srgbClr val="FF0000"/>
                </a:solidFill>
              </a:rPr>
              <a:t>black hole</a:t>
            </a:r>
            <a:r>
              <a:rPr lang="ja-JP" altLang="en-US" dirty="0" smtClean="0"/>
              <a:t>の安定性解析を行った。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</a:t>
            </a:r>
            <a:r>
              <a:rPr kumimoji="1" lang="ja-JP" altLang="en-US" dirty="0" smtClean="0"/>
              <a:t>相互作用が</a:t>
            </a:r>
            <a:r>
              <a:rPr kumimoji="1" lang="ja-JP" altLang="en-US" dirty="0" smtClean="0">
                <a:solidFill>
                  <a:schemeClr val="tx2"/>
                </a:solidFill>
              </a:rPr>
              <a:t>十分大きい場合</a:t>
            </a:r>
            <a:r>
              <a:rPr kumimoji="1" lang="ja-JP" altLang="en-US" dirty="0" smtClean="0"/>
              <a:t>は空間的に</a:t>
            </a:r>
            <a:r>
              <a:rPr kumimoji="1" lang="ja-JP" altLang="en-US" dirty="0" smtClean="0">
                <a:solidFill>
                  <a:srgbClr val="FF0000"/>
                </a:solidFill>
              </a:rPr>
              <a:t>不均一な不安定モード</a:t>
            </a:r>
            <a:r>
              <a:rPr kumimoji="1" lang="ja-JP" altLang="en-US" dirty="0" smtClean="0"/>
              <a:t>が存在することが判明した。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en-US" altLang="ja-JP" dirty="0" err="1" smtClean="0"/>
              <a:t>AdS</a:t>
            </a:r>
            <a:r>
              <a:rPr lang="en-US" altLang="ja-JP" dirty="0" smtClean="0"/>
              <a:t>/CFT</a:t>
            </a:r>
            <a:r>
              <a:rPr lang="ja-JP" altLang="en-US" dirty="0" smtClean="0"/>
              <a:t>対応の視点では、</a:t>
            </a:r>
            <a:r>
              <a:rPr lang="en-US" altLang="ja-JP" dirty="0" smtClean="0"/>
              <a:t>CFT</a:t>
            </a:r>
            <a:r>
              <a:rPr lang="ja-JP" altLang="en-US" dirty="0" smtClean="0"/>
              <a:t>側で</a:t>
            </a:r>
            <a:r>
              <a:rPr lang="ja-JP" altLang="en-US" dirty="0" smtClean="0">
                <a:solidFill>
                  <a:srgbClr val="FF0000"/>
                </a:solidFill>
              </a:rPr>
              <a:t>均一相から不均一相への相転移</a:t>
            </a:r>
            <a:r>
              <a:rPr lang="ja-JP" altLang="en-US" dirty="0" smtClean="0"/>
              <a:t>が存在することを示唆する。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結果（</a:t>
            </a:r>
            <a:r>
              <a:rPr kumimoji="1" lang="en-US" altLang="ja-JP" u="sng" dirty="0" smtClean="0"/>
              <a:t>near-horizon</a:t>
            </a:r>
            <a:r>
              <a:rPr kumimoji="1" lang="ja-JP" altLang="en-US" u="sng" dirty="0" smtClean="0"/>
              <a:t>）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5852" y="1142984"/>
            <a:ext cx="635385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我々の</a:t>
            </a:r>
            <a:r>
              <a:rPr kumimoji="1" lang="en-US" altLang="ja-JP" sz="2400" dirty="0" smtClean="0"/>
              <a:t>convention</a:t>
            </a:r>
            <a:r>
              <a:rPr kumimoji="1" lang="ja-JP" altLang="en-US" sz="2400" dirty="0" err="1" smtClean="0"/>
              <a:t>での</a:t>
            </a:r>
            <a:r>
              <a:rPr kumimoji="1" lang="en-US" altLang="ja-JP" sz="2400" dirty="0" smtClean="0"/>
              <a:t>AdS</a:t>
            </a:r>
            <a:r>
              <a:rPr kumimoji="1" lang="en-US" altLang="ja-JP" sz="2400" baseline="-25000" dirty="0" smtClean="0"/>
              <a:t>2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/>
              <a:t>BF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bound</a:t>
            </a:r>
            <a:r>
              <a:rPr lang="ja-JP" altLang="en-US" sz="2400" dirty="0" smtClean="0"/>
              <a:t>： </a:t>
            </a:r>
            <a:r>
              <a:rPr lang="en-US" altLang="ja-JP" sz="2400" dirty="0" smtClean="0"/>
              <a:t>m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latin typeface="Cambria Math"/>
                <a:ea typeface="Cambria Math"/>
              </a:rPr>
              <a:t>≥ </a:t>
            </a:r>
            <a:r>
              <a:rPr lang="en-US" altLang="ja-JP" sz="2400" b="1" dirty="0" smtClean="0">
                <a:solidFill>
                  <a:srgbClr val="FF0000"/>
                </a:solidFill>
                <a:ea typeface="Cambria Math"/>
              </a:rPr>
              <a:t>-</a:t>
            </a:r>
            <a:r>
              <a:rPr lang="en-US" altLang="ja-JP" sz="2400" dirty="0" smtClean="0">
                <a:solidFill>
                  <a:srgbClr val="FF0000"/>
                </a:solidFill>
                <a:ea typeface="Cambria Math"/>
              </a:rPr>
              <a:t>3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85786" y="2000240"/>
            <a:ext cx="7643439" cy="1380476"/>
            <a:chOff x="785786" y="2000240"/>
            <a:chExt cx="7643439" cy="1380476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785786" y="2000240"/>
              <a:ext cx="76434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試しに（本当は誤りだが）</a:t>
              </a:r>
              <a:r>
                <a:rPr lang="en-US" altLang="ja-JP" sz="2400" dirty="0" smtClean="0"/>
                <a:t>graviton</a:t>
              </a:r>
              <a:r>
                <a:rPr lang="ja-JP" altLang="en-US" sz="2400" dirty="0" smtClean="0"/>
                <a:t>との相互作用を入れずに</a:t>
              </a:r>
              <a:endParaRPr lang="en-US" altLang="ja-JP" sz="2400" dirty="0" smtClean="0"/>
            </a:p>
            <a:p>
              <a:r>
                <a:rPr kumimoji="1" lang="en-US" altLang="ja-JP" sz="2400" dirty="0" smtClean="0"/>
                <a:t>near-horizon</a:t>
              </a:r>
              <a:r>
                <a:rPr kumimoji="1" lang="ja-JP" altLang="en-US" sz="2400" dirty="0" smtClean="0"/>
                <a:t>時空上で解析すると：</a:t>
              </a:r>
              <a:endParaRPr kumimoji="1" lang="ja-JP" altLang="en-US" sz="2400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714744" y="2857496"/>
              <a:ext cx="11448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m</a:t>
              </a:r>
              <a:r>
                <a:rPr lang="en-US" altLang="ja-JP" sz="2800" baseline="30000" dirty="0" smtClean="0"/>
                <a:t>2</a:t>
              </a:r>
              <a:r>
                <a:rPr lang="en-US" altLang="ja-JP" sz="2800" dirty="0" smtClean="0"/>
                <a:t>=</a:t>
              </a:r>
              <a:r>
                <a:rPr lang="ja-JP" altLang="en-US" sz="2800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 </a:t>
              </a:r>
              <a:r>
                <a:rPr lang="en-US" altLang="ja-JP" sz="2800" dirty="0" smtClean="0">
                  <a:solidFill>
                    <a:srgbClr val="FF0000"/>
                  </a:solidFill>
                  <a:ea typeface="Cambria Math"/>
                </a:rPr>
                <a:t>-8</a:t>
              </a:r>
              <a:endParaRPr kumimoji="1" lang="ja-JP" altLang="en-US" sz="2800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857224" y="3571876"/>
            <a:ext cx="7215238" cy="1166162"/>
            <a:chOff x="857224" y="3571876"/>
            <a:chExt cx="7215238" cy="116616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857224" y="3571876"/>
              <a:ext cx="7215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graviton</a:t>
              </a:r>
              <a:r>
                <a:rPr lang="ja-JP" altLang="en-US" sz="2400" dirty="0" smtClean="0"/>
                <a:t>との相互作用を入れて対角化すると</a:t>
              </a:r>
              <a:r>
                <a:rPr kumimoji="1" lang="ja-JP" altLang="en-US" sz="2400" dirty="0" smtClean="0"/>
                <a:t>：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071802" y="4214818"/>
              <a:ext cx="23984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m</a:t>
              </a:r>
              <a:r>
                <a:rPr lang="en-US" altLang="ja-JP" sz="2800" baseline="30000" dirty="0" smtClean="0"/>
                <a:t>2</a:t>
              </a:r>
              <a:r>
                <a:rPr lang="en-US" altLang="ja-JP" sz="2800" dirty="0" smtClean="0"/>
                <a:t>=</a:t>
              </a:r>
              <a:r>
                <a:rPr lang="ja-JP" altLang="en-US" sz="2800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 </a:t>
              </a:r>
              <a:r>
                <a:rPr lang="en-US" altLang="ja-JP" sz="2800" dirty="0" smtClean="0">
                  <a:solidFill>
                    <a:srgbClr val="FF0000"/>
                  </a:solidFill>
                  <a:ea typeface="Cambria Math"/>
                </a:rPr>
                <a:t>-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2.96804</a:t>
              </a:r>
              <a:r>
                <a:rPr lang="en-US" altLang="ja-JP" sz="2800" dirty="0" smtClean="0"/>
                <a:t>…</a:t>
              </a:r>
              <a:endParaRPr kumimoji="1" lang="ja-JP" altLang="en-US" sz="28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785786" y="5000636"/>
            <a:ext cx="7834965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graviton</a:t>
            </a:r>
            <a:r>
              <a:rPr kumimoji="1" lang="ja-JP" altLang="en-US" sz="2800" dirty="0" smtClean="0"/>
              <a:t>（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chemeClr val="tx2"/>
                </a:solidFill>
              </a:rPr>
              <a:t>m</a:t>
            </a:r>
            <a:r>
              <a:rPr lang="en-US" altLang="ja-JP" sz="2800" baseline="30000" dirty="0" smtClean="0">
                <a:solidFill>
                  <a:schemeClr val="tx2"/>
                </a:solidFill>
              </a:rPr>
              <a:t>2</a:t>
            </a:r>
            <a:r>
              <a:rPr lang="en-US" altLang="ja-JP" sz="2800" dirty="0" smtClean="0">
                <a:solidFill>
                  <a:schemeClr val="tx2"/>
                </a:solidFill>
              </a:rPr>
              <a:t>=k</a:t>
            </a:r>
            <a:r>
              <a:rPr lang="en-US" altLang="ja-JP" sz="2800" baseline="30000" dirty="0" smtClean="0">
                <a:solidFill>
                  <a:schemeClr val="tx2"/>
                </a:solidFill>
              </a:rPr>
              <a:t>2</a:t>
            </a:r>
            <a:r>
              <a:rPr lang="ja-JP" altLang="en-US" sz="2800" dirty="0" smtClean="0"/>
              <a:t>を持つ</a:t>
            </a:r>
            <a:r>
              <a:rPr lang="en-US" altLang="ja-JP" sz="2800" dirty="0" smtClean="0"/>
              <a:t>KK gauge</a:t>
            </a:r>
            <a:r>
              <a:rPr lang="ja-JP" altLang="en-US" sz="2800" dirty="0" smtClean="0"/>
              <a:t>場）が安定な方向に</a:t>
            </a:r>
            <a:endParaRPr lang="en-US" altLang="ja-JP" sz="2800" dirty="0" smtClean="0"/>
          </a:p>
          <a:p>
            <a:r>
              <a:rPr lang="ja-JP" altLang="en-US" sz="2800" dirty="0" smtClean="0"/>
              <a:t>引き戻している。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ja-JP" altLang="en-US" u="sng" dirty="0" smtClean="0"/>
              <a:t>状況をまとめると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4282" y="1357298"/>
            <a:ext cx="8715436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Einstein +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Maxwell+CS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理論</a:t>
            </a:r>
            <a:r>
              <a:rPr lang="ja-JP" altLang="en-US" sz="2800" dirty="0" smtClean="0">
                <a:solidFill>
                  <a:schemeClr val="tx1"/>
                </a:solidFill>
              </a:rPr>
              <a:t>の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extremal</a:t>
            </a:r>
            <a:r>
              <a:rPr lang="en-US" altLang="ja-JP" sz="2800" dirty="0" smtClean="0">
                <a:solidFill>
                  <a:schemeClr val="tx2"/>
                </a:solidFill>
              </a:rPr>
              <a:t> RN-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AdS</a:t>
            </a:r>
            <a:r>
              <a:rPr lang="en-US" altLang="ja-JP" sz="2800" dirty="0" smtClean="0">
                <a:solidFill>
                  <a:schemeClr val="tx2"/>
                </a:solidFill>
              </a:rPr>
              <a:t>-BH</a:t>
            </a:r>
            <a:r>
              <a:rPr lang="ja-JP" altLang="en-US" sz="2800" dirty="0" smtClean="0">
                <a:solidFill>
                  <a:schemeClr val="tx1"/>
                </a:solidFill>
              </a:rPr>
              <a:t>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/>
              <a:t>near-horizon</a:t>
            </a:r>
            <a:r>
              <a:rPr lang="ja-JP" altLang="en-US" sz="2800" dirty="0" smtClean="0"/>
              <a:t>における「</a:t>
            </a:r>
            <a:r>
              <a:rPr lang="ja-JP" altLang="en-US" sz="2800" dirty="0" smtClean="0"/>
              <a:t>円偏向モード」は</a:t>
            </a:r>
            <a:r>
              <a:rPr lang="ja-JP" altLang="en-US" sz="2800" dirty="0" smtClean="0"/>
              <a:t>、</a:t>
            </a:r>
            <a:r>
              <a:rPr lang="en-US" altLang="ja-JP" sz="2800" dirty="0" smtClean="0"/>
              <a:t>CS coupling </a:t>
            </a:r>
            <a:r>
              <a:rPr kumimoji="1" lang="en-US" altLang="ja-JP" sz="2800" dirty="0" smtClean="0"/>
              <a:t>α </a:t>
            </a:r>
            <a:r>
              <a:rPr kumimoji="1" lang="ja-JP" altLang="en-US" sz="2800" dirty="0" smtClean="0"/>
              <a:t>が</a:t>
            </a:r>
            <a:r>
              <a:rPr kumimoji="1" lang="en-US" altLang="ja-JP" sz="2800" dirty="0" smtClean="0"/>
              <a:t> </a:t>
            </a:r>
          </a:p>
          <a:p>
            <a:pPr algn="ctr"/>
            <a:r>
              <a:rPr lang="en-US" altLang="ja-JP" sz="2800" dirty="0" smtClean="0"/>
              <a:t> </a:t>
            </a:r>
            <a:r>
              <a:rPr kumimoji="1" lang="el-GR" altLang="ja-JP" sz="2800" dirty="0" smtClean="0"/>
              <a:t>α</a:t>
            </a:r>
            <a:r>
              <a:rPr kumimoji="1" lang="en-US" altLang="ja-JP" sz="2800" dirty="0" smtClean="0"/>
              <a:t> &gt; </a:t>
            </a:r>
            <a:r>
              <a:rPr lang="el-GR" altLang="ja-JP" sz="2800" dirty="0" smtClean="0">
                <a:solidFill>
                  <a:schemeClr val="tx1"/>
                </a:solidFill>
              </a:rPr>
              <a:t>α</a:t>
            </a:r>
            <a:r>
              <a:rPr lang="en-US" altLang="ja-JP" sz="2800" baseline="-25000" dirty="0" smtClean="0">
                <a:solidFill>
                  <a:schemeClr val="tx1"/>
                </a:solidFill>
              </a:rPr>
              <a:t>c</a:t>
            </a:r>
            <a:r>
              <a:rPr lang="en-US" altLang="ja-JP" sz="2800" dirty="0" smtClean="0">
                <a:solidFill>
                  <a:schemeClr val="tx1"/>
                </a:solidFill>
              </a:rPr>
              <a:t>=</a:t>
            </a:r>
            <a:r>
              <a:rPr lang="en-US" altLang="ja-JP" sz="2800" dirty="0" smtClean="0">
                <a:solidFill>
                  <a:srgbClr val="FF0000"/>
                </a:solidFill>
              </a:rPr>
              <a:t>0.2896</a:t>
            </a:r>
            <a:r>
              <a:rPr lang="en-US" altLang="ja-JP" sz="2800" dirty="0" smtClean="0"/>
              <a:t>….  </a:t>
            </a:r>
          </a:p>
          <a:p>
            <a:r>
              <a:rPr lang="ja-JP" altLang="en-US" sz="2800" dirty="0" smtClean="0"/>
              <a:t>の領域で不安定となる。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5d SUGRA </a:t>
            </a:r>
            <a:r>
              <a:rPr lang="ja-JP" altLang="en-US" sz="2800" dirty="0" smtClean="0">
                <a:solidFill>
                  <a:schemeClr val="tx2"/>
                </a:solidFill>
              </a:rPr>
              <a:t>における</a:t>
            </a:r>
            <a:r>
              <a:rPr lang="en-US" altLang="ja-JP" sz="2800" dirty="0" smtClean="0"/>
              <a:t>α</a:t>
            </a:r>
            <a:r>
              <a:rPr lang="ja-JP" altLang="en-US" sz="2800" dirty="0" smtClean="0"/>
              <a:t>の値は</a:t>
            </a:r>
            <a:endParaRPr lang="en-US" altLang="ja-JP" sz="2800" dirty="0" smtClean="0"/>
          </a:p>
          <a:p>
            <a:pPr algn="ctr"/>
            <a:r>
              <a:rPr lang="en-US" altLang="ja-JP" sz="2800" dirty="0" smtClean="0">
                <a:solidFill>
                  <a:schemeClr val="tx2"/>
                </a:solidFill>
              </a:rPr>
              <a:t> </a:t>
            </a:r>
            <a:r>
              <a:rPr lang="el-GR" altLang="ja-JP" sz="2800" dirty="0" smtClean="0">
                <a:solidFill>
                  <a:schemeClr val="tx1"/>
                </a:solidFill>
              </a:rPr>
              <a:t>α</a:t>
            </a:r>
            <a:r>
              <a:rPr lang="en-US" altLang="ja-JP" sz="2800" dirty="0" smtClean="0">
                <a:solidFill>
                  <a:schemeClr val="tx1"/>
                </a:solidFill>
              </a:rPr>
              <a:t>=</a:t>
            </a:r>
            <a:r>
              <a:rPr lang="en-US" altLang="ja-JP" sz="2800" dirty="0" smtClean="0">
                <a:solidFill>
                  <a:schemeClr val="tx2"/>
                </a:solidFill>
              </a:rPr>
              <a:t>1/2</a:t>
            </a:r>
            <a:r>
              <a:rPr lang="en-US" altLang="ja-JP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√3</a:t>
            </a:r>
            <a:r>
              <a:rPr lang="en-US" altLang="ja-JP" sz="2800" dirty="0" smtClean="0">
                <a:solidFill>
                  <a:schemeClr val="tx1"/>
                </a:solidFill>
              </a:rPr>
              <a:t>=</a:t>
            </a:r>
            <a:r>
              <a:rPr lang="en-US" altLang="ja-JP" sz="2800" dirty="0" smtClean="0">
                <a:solidFill>
                  <a:schemeClr val="tx2"/>
                </a:solidFill>
              </a:rPr>
              <a:t>0.2887</a:t>
            </a:r>
            <a:r>
              <a:rPr lang="en-US" altLang="ja-JP" sz="2800" dirty="0" smtClean="0"/>
              <a:t>…. </a:t>
            </a: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であり、</a:t>
            </a:r>
            <a:r>
              <a:rPr lang="ja-JP" altLang="en-US" sz="2800" dirty="0" smtClean="0">
                <a:solidFill>
                  <a:srgbClr val="FF0000"/>
                </a:solidFill>
              </a:rPr>
              <a:t>ぎりぎり安定である</a:t>
            </a:r>
            <a:r>
              <a:rPr lang="ja-JP" altLang="en-US" sz="2800" dirty="0" smtClean="0"/>
              <a:t>。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7554" y="5214950"/>
            <a:ext cx="5379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extremal</a:t>
            </a:r>
            <a:r>
              <a:rPr kumimoji="1" lang="en-US" altLang="ja-JP" sz="2000" dirty="0" smtClean="0"/>
              <a:t> RN-</a:t>
            </a:r>
            <a:r>
              <a:rPr kumimoji="1" lang="en-US" altLang="ja-JP" sz="2000" dirty="0" err="1" smtClean="0"/>
              <a:t>AdS</a:t>
            </a:r>
            <a:r>
              <a:rPr kumimoji="1" lang="en-US" altLang="ja-JP" sz="2000" dirty="0" smtClean="0"/>
              <a:t>-BH</a:t>
            </a:r>
            <a:r>
              <a:rPr kumimoji="1" lang="ja-JP" altLang="en-US" sz="2000" dirty="0" smtClean="0"/>
              <a:t>は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SUSY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を破る</a:t>
            </a:r>
            <a:r>
              <a:rPr kumimoji="1" lang="en-US" altLang="ja-JP" sz="2000" dirty="0" smtClean="0"/>
              <a:t>configuration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u="sng" dirty="0" smtClean="0"/>
              <a:t>Full-geometry </a:t>
            </a:r>
            <a:r>
              <a:rPr kumimoji="1" lang="ja-JP" altLang="en-US" u="sng" dirty="0" err="1" smtClean="0"/>
              <a:t>での</a:t>
            </a:r>
            <a:r>
              <a:rPr kumimoji="1" lang="ja-JP" altLang="en-US" u="sng" dirty="0" smtClean="0"/>
              <a:t>解析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00" y="1142984"/>
            <a:ext cx="6934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N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ear-horizon </a:t>
            </a:r>
            <a:r>
              <a:rPr kumimoji="1" lang="ja-JP" altLang="en-US" sz="2400" dirty="0" err="1" smtClean="0"/>
              <a:t>での</a:t>
            </a:r>
            <a:r>
              <a:rPr kumimoji="1" lang="ja-JP" altLang="en-US" sz="2400" dirty="0" smtClean="0"/>
              <a:t>解析で、取りこぼしている不安定性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があるかも知れない。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5143512"/>
            <a:ext cx="825899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800" dirty="0" err="1" smtClean="0">
                <a:solidFill>
                  <a:schemeClr val="tx1"/>
                </a:solidFill>
              </a:rPr>
              <a:t>Chern</a:t>
            </a:r>
            <a:r>
              <a:rPr lang="en-US" altLang="ja-JP" sz="2800" dirty="0" smtClean="0">
                <a:solidFill>
                  <a:schemeClr val="tx1"/>
                </a:solidFill>
              </a:rPr>
              <a:t>-Simons coupling</a:t>
            </a:r>
            <a:r>
              <a:rPr lang="ja-JP" altLang="en-US" sz="2800" dirty="0" smtClean="0">
                <a:solidFill>
                  <a:schemeClr val="tx1"/>
                </a:solidFill>
              </a:rPr>
              <a:t>の臨界値としては</a:t>
            </a:r>
            <a:r>
              <a:rPr lang="en-US" altLang="ja-JP" sz="2800" dirty="0" smtClean="0">
                <a:solidFill>
                  <a:schemeClr val="tx2"/>
                </a:solidFill>
              </a:rPr>
              <a:t>near-horizon</a:t>
            </a:r>
          </a:p>
          <a:p>
            <a:r>
              <a:rPr lang="ja-JP" altLang="en-US" sz="2800" dirty="0" smtClean="0">
                <a:solidFill>
                  <a:schemeClr val="tx2"/>
                </a:solidFill>
              </a:rPr>
              <a:t>の時と同じ結果</a:t>
            </a:r>
            <a:r>
              <a:rPr lang="el-GR" altLang="ja-JP" sz="2800" dirty="0" smtClean="0">
                <a:solidFill>
                  <a:srgbClr val="FF0000"/>
                </a:solidFill>
              </a:rPr>
              <a:t>α</a:t>
            </a:r>
            <a:r>
              <a:rPr lang="en-US" altLang="ja-JP" sz="2800" baseline="-25000" dirty="0" smtClean="0">
                <a:solidFill>
                  <a:srgbClr val="FF0000"/>
                </a:solidFill>
              </a:rPr>
              <a:t>c</a:t>
            </a:r>
            <a:r>
              <a:rPr lang="en-US" altLang="ja-JP" sz="2800" dirty="0" smtClean="0">
                <a:solidFill>
                  <a:srgbClr val="FF0000"/>
                </a:solidFill>
              </a:rPr>
              <a:t>=0.2896….</a:t>
            </a:r>
            <a:r>
              <a:rPr lang="ja-JP" altLang="en-US" sz="2800" dirty="0" smtClean="0">
                <a:solidFill>
                  <a:schemeClr val="tx1"/>
                </a:solidFill>
              </a:rPr>
              <a:t>を数値計算の誤差範囲内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で得た。</a:t>
            </a:r>
            <a:endParaRPr kumimoji="1" lang="ja-JP" altLang="en-US" sz="28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714348" y="2285992"/>
            <a:ext cx="7615226" cy="1771833"/>
            <a:chOff x="714348" y="2285992"/>
            <a:chExt cx="7615226" cy="177183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714348" y="2285992"/>
              <a:ext cx="76152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u="sng" dirty="0" smtClean="0">
                  <a:solidFill>
                    <a:srgbClr val="FF0000"/>
                  </a:solidFill>
                </a:rPr>
                <a:t>F</a:t>
              </a:r>
              <a:r>
                <a:rPr kumimoji="1" lang="en-US" altLang="ja-JP" sz="2400" u="sng" dirty="0" smtClean="0">
                  <a:solidFill>
                    <a:srgbClr val="FF0000"/>
                  </a:solidFill>
                </a:rPr>
                <a:t>ull </a:t>
              </a:r>
              <a:r>
                <a:rPr kumimoji="1" lang="en-US" altLang="ja-JP" sz="2400" u="sng" dirty="0" err="1" smtClean="0">
                  <a:solidFill>
                    <a:srgbClr val="FF0000"/>
                  </a:solidFill>
                </a:rPr>
                <a:t>AdS</a:t>
              </a:r>
              <a:r>
                <a:rPr kumimoji="1" lang="en-US" altLang="ja-JP" sz="2400" u="sng" dirty="0" smtClean="0">
                  <a:solidFill>
                    <a:srgbClr val="FF0000"/>
                  </a:solidFill>
                </a:rPr>
                <a:t>-RN-BH </a:t>
              </a:r>
              <a:r>
                <a:rPr kumimoji="1" lang="en-US" altLang="ja-JP" sz="2400" u="sng" dirty="0" smtClean="0"/>
                <a:t>geometry</a:t>
              </a:r>
              <a:r>
                <a:rPr kumimoji="1" lang="ja-JP" altLang="en-US" sz="2400" u="sng" dirty="0" err="1" smtClean="0"/>
                <a:t>での</a:t>
              </a:r>
              <a:r>
                <a:rPr kumimoji="1" lang="ja-JP" altLang="en-US" sz="2400" u="sng" dirty="0" smtClean="0"/>
                <a:t>解析 </a:t>
              </a:r>
              <a:r>
                <a:rPr kumimoji="1" lang="en-US" altLang="ja-JP" sz="2400" u="sng" dirty="0" smtClean="0"/>
                <a:t>(</a:t>
              </a:r>
              <a:r>
                <a:rPr kumimoji="1" lang="en-US" altLang="ja-JP" sz="2400" u="sng" dirty="0" err="1" smtClean="0">
                  <a:solidFill>
                    <a:schemeClr val="tx2"/>
                  </a:solidFill>
                </a:rPr>
                <a:t>extremality</a:t>
              </a:r>
              <a:r>
                <a:rPr kumimoji="1" lang="ja-JP" altLang="en-US" sz="2400" u="sng" dirty="0" smtClean="0">
                  <a:solidFill>
                    <a:schemeClr val="tx2"/>
                  </a:solidFill>
                </a:rPr>
                <a:t>も課さない</a:t>
              </a:r>
              <a:r>
                <a:rPr kumimoji="1" lang="en-US" altLang="ja-JP" sz="2400" u="sng" dirty="0" smtClean="0"/>
                <a:t>):</a:t>
              </a:r>
              <a:endParaRPr kumimoji="1" lang="ja-JP" altLang="en-US" sz="2400" u="sng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142976" y="2857496"/>
              <a:ext cx="688938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/>
                <a:t> 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</a:rPr>
                <a:t>normalizable</a:t>
              </a:r>
              <a:r>
                <a:rPr kumimoji="1" lang="en-US" altLang="ja-JP" sz="2400" dirty="0" smtClean="0"/>
                <a:t> mode </a:t>
              </a:r>
              <a:r>
                <a:rPr kumimoji="1" lang="ja-JP" altLang="en-US" sz="2400" dirty="0" smtClean="0"/>
                <a:t>を考える</a:t>
              </a:r>
              <a:r>
                <a:rPr lang="ja-JP" altLang="en-US" sz="2400" dirty="0" smtClean="0"/>
                <a:t>。</a:t>
              </a:r>
              <a:r>
                <a:rPr lang="ja-JP" altLang="en-US" sz="2000" dirty="0" smtClean="0"/>
                <a:t>（</a:t>
              </a:r>
              <a:r>
                <a:rPr lang="en-US" altLang="ja-JP" sz="2000" dirty="0" smtClean="0"/>
                <a:t>boundary</a:t>
              </a:r>
              <a:r>
                <a:rPr lang="ja-JP" altLang="en-US" sz="2000" dirty="0" smtClean="0"/>
                <a:t>で振幅ゼロ）</a:t>
              </a:r>
              <a:endParaRPr kumimoji="1" lang="en-US" altLang="ja-JP" sz="20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/>
                <a:t> horizon</a:t>
              </a:r>
              <a:r>
                <a:rPr lang="ja-JP" altLang="en-US" sz="2400" dirty="0" smtClean="0"/>
                <a:t>で</a:t>
              </a:r>
              <a:r>
                <a:rPr lang="en-US" altLang="ja-JP" sz="2400" dirty="0" smtClean="0"/>
                <a:t>“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in-going</a:t>
              </a:r>
              <a:r>
                <a:rPr lang="en-US" altLang="ja-JP" sz="2400" dirty="0" smtClean="0"/>
                <a:t>” boundary condition </a:t>
              </a:r>
              <a:r>
                <a:rPr lang="ja-JP" altLang="en-US" sz="2400" dirty="0" smtClean="0"/>
                <a:t>を課す。</a:t>
              </a:r>
              <a:endParaRPr lang="en-US" altLang="ja-JP" sz="2400" dirty="0" smtClean="0"/>
            </a:p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/>
                <a:t> </a:t>
              </a:r>
              <a:r>
                <a:rPr kumimoji="1" lang="ja-JP" altLang="en-US" sz="2400" dirty="0" smtClean="0"/>
                <a:t>時間とともに振幅が増大するかどうかをチェック。</a:t>
              </a:r>
              <a:endParaRPr kumimoji="1" lang="ja-JP" altLang="en-US" sz="2400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000100" y="4214818"/>
            <a:ext cx="6919228" cy="461665"/>
            <a:chOff x="1000100" y="4214818"/>
            <a:chExt cx="6919228" cy="461665"/>
          </a:xfrm>
        </p:grpSpPr>
        <p:sp>
          <p:nvSpPr>
            <p:cNvPr id="7" name="右矢印 6"/>
            <p:cNvSpPr/>
            <p:nvPr/>
          </p:nvSpPr>
          <p:spPr>
            <a:xfrm>
              <a:off x="1000100" y="4286256"/>
              <a:ext cx="642942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785918" y="4214818"/>
              <a:ext cx="61334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/>
                <a:t>振幅の振る舞いは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k</a:t>
              </a:r>
              <a:r>
                <a:rPr kumimoji="1" lang="en-US" altLang="ja-JP" sz="2400" dirty="0" smtClean="0"/>
                <a:t> , </a:t>
              </a:r>
              <a:r>
                <a:rPr kumimoji="1" lang="el-GR" altLang="ja-JP" sz="2400" dirty="0" smtClean="0">
                  <a:solidFill>
                    <a:srgbClr val="FF0000"/>
                  </a:solidFill>
                </a:rPr>
                <a:t>α</a:t>
              </a:r>
              <a:r>
                <a:rPr kumimoji="1" lang="en-US" altLang="ja-JP" sz="2400" dirty="0" smtClean="0"/>
                <a:t> </a:t>
              </a:r>
              <a:r>
                <a:rPr lang="ja-JP" altLang="en-US" sz="2400" dirty="0" smtClean="0"/>
                <a:t>および温度</a:t>
              </a:r>
              <a:r>
                <a:rPr kumimoji="1" lang="en-US" altLang="ja-JP" sz="2400" dirty="0" smtClean="0"/>
                <a:t> 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T </a:t>
              </a:r>
              <a:r>
                <a:rPr kumimoji="1" lang="ja-JP" altLang="en-US" sz="2400" dirty="0" smtClean="0"/>
                <a:t>に依存。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357430"/>
            <a:ext cx="71532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u="sng" dirty="0" smtClean="0"/>
              <a:t>不安定</a:t>
            </a:r>
            <a:r>
              <a:rPr lang="ja-JP" altLang="en-US" u="sng" dirty="0" smtClean="0"/>
              <a:t>領域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00" y="1071546"/>
            <a:ext cx="729603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ただし、不安定となる</a:t>
            </a:r>
            <a:r>
              <a:rPr kumimoji="1" lang="en-US" altLang="ja-JP" sz="2400" dirty="0" smtClean="0"/>
              <a:t>k</a:t>
            </a:r>
            <a:r>
              <a:rPr kumimoji="1" lang="ja-JP" altLang="en-US" sz="2400" dirty="0" smtClean="0"/>
              <a:t>の範囲については、</a:t>
            </a:r>
            <a:r>
              <a:rPr kumimoji="1" lang="en-US" altLang="ja-JP" sz="2400" dirty="0" smtClean="0"/>
              <a:t>full geometry</a:t>
            </a:r>
          </a:p>
          <a:p>
            <a:r>
              <a:rPr lang="ja-JP" altLang="en-US" sz="2400" dirty="0" smtClean="0"/>
              <a:t>で解析すると</a:t>
            </a:r>
            <a:r>
              <a:rPr lang="en-US" altLang="ja-JP" sz="2400" dirty="0" smtClean="0"/>
              <a:t>near-horizon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解析よりも</a:t>
            </a:r>
            <a:r>
              <a:rPr lang="ja-JP" altLang="en-US" sz="2400" dirty="0" smtClean="0">
                <a:solidFill>
                  <a:srgbClr val="FF0000"/>
                </a:solidFill>
              </a:rPr>
              <a:t>広がる</a:t>
            </a:r>
            <a:r>
              <a:rPr lang="ja-JP" altLang="en-US" sz="2400" dirty="0" smtClean="0"/>
              <a:t>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5008" y="2428868"/>
            <a:ext cx="251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上限はこのように見える</a:t>
            </a:r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5429256" y="2428868"/>
            <a:ext cx="357190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71802" y="557214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安定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7818" y="335756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不安定領域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5072066" y="2000240"/>
            <a:ext cx="1539532" cy="4143404"/>
            <a:chOff x="5072066" y="2000240"/>
            <a:chExt cx="1539532" cy="4143404"/>
          </a:xfrm>
        </p:grpSpPr>
        <p:cxnSp>
          <p:nvCxnSpPr>
            <p:cNvPr id="21" name="直線コネクタ 20"/>
            <p:cNvCxnSpPr/>
            <p:nvPr/>
          </p:nvCxnSpPr>
          <p:spPr>
            <a:xfrm rot="5400000" flipH="1" flipV="1">
              <a:off x="3000364" y="4071942"/>
              <a:ext cx="414340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5143504" y="4286256"/>
              <a:ext cx="1468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 </a:t>
              </a:r>
              <a:r>
                <a:rPr kumimoji="1" lang="en-US" altLang="ja-JP" sz="2400" u="sng" dirty="0" smtClean="0"/>
                <a:t>Next slide</a:t>
              </a:r>
              <a:endParaRPr kumimoji="1" lang="ja-JP" altLang="en-US" u="sng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7643834" y="4071942"/>
            <a:ext cx="7216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T=0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2820692" y="2027695"/>
            <a:ext cx="4680488" cy="1056468"/>
          </a:xfrm>
          <a:custGeom>
            <a:avLst/>
            <a:gdLst>
              <a:gd name="connsiteX0" fmla="*/ 0 w 4680488"/>
              <a:gd name="connsiteY0" fmla="*/ 1056468 h 1056468"/>
              <a:gd name="connsiteX1" fmla="*/ 588935 w 4680488"/>
              <a:gd name="connsiteY1" fmla="*/ 390041 h 1056468"/>
              <a:gd name="connsiteX2" fmla="*/ 3006671 w 4680488"/>
              <a:gd name="connsiteY2" fmla="*/ 64576 h 1056468"/>
              <a:gd name="connsiteX3" fmla="*/ 4680488 w 4680488"/>
              <a:gd name="connsiteY3" fmla="*/ 2583 h 105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0488" h="1056468">
                <a:moveTo>
                  <a:pt x="0" y="1056468"/>
                </a:moveTo>
                <a:cubicBezTo>
                  <a:pt x="43911" y="805912"/>
                  <a:pt x="87823" y="555356"/>
                  <a:pt x="588935" y="390041"/>
                </a:cubicBezTo>
                <a:cubicBezTo>
                  <a:pt x="1090047" y="224726"/>
                  <a:pt x="2324746" y="129152"/>
                  <a:pt x="3006671" y="64576"/>
                </a:cubicBezTo>
                <a:cubicBezTo>
                  <a:pt x="3688596" y="0"/>
                  <a:pt x="4406685" y="12915"/>
                  <a:pt x="4680488" y="2583"/>
                </a:cubicBez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2857488" y="2071678"/>
            <a:ext cx="4680488" cy="1056468"/>
          </a:xfrm>
          <a:custGeom>
            <a:avLst/>
            <a:gdLst>
              <a:gd name="connsiteX0" fmla="*/ 0 w 4680488"/>
              <a:gd name="connsiteY0" fmla="*/ 1056468 h 1056468"/>
              <a:gd name="connsiteX1" fmla="*/ 588935 w 4680488"/>
              <a:gd name="connsiteY1" fmla="*/ 390041 h 1056468"/>
              <a:gd name="connsiteX2" fmla="*/ 3006671 w 4680488"/>
              <a:gd name="connsiteY2" fmla="*/ 64576 h 1056468"/>
              <a:gd name="connsiteX3" fmla="*/ 4680488 w 4680488"/>
              <a:gd name="connsiteY3" fmla="*/ 2583 h 105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0488" h="1056468">
                <a:moveTo>
                  <a:pt x="0" y="1056468"/>
                </a:moveTo>
                <a:cubicBezTo>
                  <a:pt x="43911" y="805912"/>
                  <a:pt x="87823" y="555356"/>
                  <a:pt x="588935" y="390041"/>
                </a:cubicBezTo>
                <a:cubicBezTo>
                  <a:pt x="1090047" y="224726"/>
                  <a:pt x="2324746" y="129152"/>
                  <a:pt x="3006671" y="64576"/>
                </a:cubicBezTo>
                <a:cubicBezTo>
                  <a:pt x="3688596" y="0"/>
                  <a:pt x="4406685" y="12915"/>
                  <a:pt x="4680488" y="258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2448732" y="3115159"/>
            <a:ext cx="759417" cy="157566"/>
          </a:xfrm>
          <a:custGeom>
            <a:avLst/>
            <a:gdLst>
              <a:gd name="connsiteX0" fmla="*/ 0 w 759417"/>
              <a:gd name="connsiteY0" fmla="*/ 154983 h 157566"/>
              <a:gd name="connsiteX1" fmla="*/ 170482 w 759417"/>
              <a:gd name="connsiteY1" fmla="*/ 15499 h 157566"/>
              <a:gd name="connsiteX2" fmla="*/ 449451 w 759417"/>
              <a:gd name="connsiteY2" fmla="*/ 154983 h 157566"/>
              <a:gd name="connsiteX3" fmla="*/ 759417 w 759417"/>
              <a:gd name="connsiteY3" fmla="*/ 0 h 15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17" h="157566">
                <a:moveTo>
                  <a:pt x="0" y="154983"/>
                </a:moveTo>
                <a:cubicBezTo>
                  <a:pt x="47787" y="85241"/>
                  <a:pt x="95574" y="15499"/>
                  <a:pt x="170482" y="15499"/>
                </a:cubicBezTo>
                <a:cubicBezTo>
                  <a:pt x="245390" y="15499"/>
                  <a:pt x="351295" y="157566"/>
                  <a:pt x="449451" y="154983"/>
                </a:cubicBezTo>
                <a:cubicBezTo>
                  <a:pt x="547607" y="152400"/>
                  <a:pt x="653512" y="76200"/>
                  <a:pt x="75941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2500298" y="3214686"/>
            <a:ext cx="759417" cy="157566"/>
          </a:xfrm>
          <a:custGeom>
            <a:avLst/>
            <a:gdLst>
              <a:gd name="connsiteX0" fmla="*/ 0 w 759417"/>
              <a:gd name="connsiteY0" fmla="*/ 154983 h 157566"/>
              <a:gd name="connsiteX1" fmla="*/ 170482 w 759417"/>
              <a:gd name="connsiteY1" fmla="*/ 15499 h 157566"/>
              <a:gd name="connsiteX2" fmla="*/ 449451 w 759417"/>
              <a:gd name="connsiteY2" fmla="*/ 154983 h 157566"/>
              <a:gd name="connsiteX3" fmla="*/ 759417 w 759417"/>
              <a:gd name="connsiteY3" fmla="*/ 0 h 15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417" h="157566">
                <a:moveTo>
                  <a:pt x="0" y="154983"/>
                </a:moveTo>
                <a:cubicBezTo>
                  <a:pt x="47787" y="85241"/>
                  <a:pt x="95574" y="15499"/>
                  <a:pt x="170482" y="15499"/>
                </a:cubicBezTo>
                <a:cubicBezTo>
                  <a:pt x="245390" y="15499"/>
                  <a:pt x="351295" y="157566"/>
                  <a:pt x="449451" y="154983"/>
                </a:cubicBezTo>
                <a:cubicBezTo>
                  <a:pt x="547607" y="152400"/>
                  <a:pt x="653512" y="76200"/>
                  <a:pt x="75941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643702" y="5429264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full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15140" y="4857760"/>
            <a:ext cx="176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near horizon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 dirty="0" smtClean="0"/>
              <a:t>不安定領域</a:t>
            </a:r>
            <a:endParaRPr kumimoji="1" lang="ja-JP" altLang="en-US" u="sng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71612"/>
            <a:ext cx="6143668" cy="38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2285984" y="5643578"/>
            <a:ext cx="561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b: </a:t>
            </a:r>
            <a:r>
              <a:rPr lang="en-US" altLang="ja-JP" sz="2400" dirty="0" smtClean="0">
                <a:solidFill>
                  <a:schemeClr val="tx2"/>
                </a:solidFill>
              </a:rPr>
              <a:t>near-horizon analysis </a:t>
            </a:r>
            <a:r>
              <a:rPr lang="ja-JP" altLang="en-US" sz="2400" dirty="0" smtClean="0"/>
              <a:t>からの不安定領域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84" cy="1143000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安定／不安定領域の境界</a:t>
            </a:r>
            <a:endParaRPr kumimoji="1" lang="ja-JP" altLang="en-US" u="sng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948504" cy="405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ja-JP" altLang="en-US" u="sng" dirty="0" smtClean="0"/>
              <a:t>他の場合での解析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71802" y="1214422"/>
            <a:ext cx="454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near-horizon limit</a:t>
            </a:r>
            <a:r>
              <a:rPr kumimoji="1" lang="ja-JP" altLang="en-US" sz="2400" dirty="0" err="1" smtClean="0"/>
              <a:t>での</a:t>
            </a:r>
            <a:r>
              <a:rPr kumimoji="1" lang="ja-JP" altLang="en-US" sz="2400" dirty="0" smtClean="0"/>
              <a:t>解析のみ）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2143116"/>
            <a:ext cx="7368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5d extremal AdS-RN-BH with the boundary geometry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400" baseline="30000" dirty="0" smtClean="0">
                <a:solidFill>
                  <a:srgbClr val="FF0000"/>
                </a:solidFill>
              </a:rPr>
              <a:t>3</a:t>
            </a:r>
            <a:r>
              <a:rPr kumimoji="1" lang="en-US" altLang="ja-JP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3-charge</a:t>
            </a:r>
            <a:r>
              <a:rPr kumimoji="1" lang="en-US" altLang="ja-JP" sz="2400" dirty="0" smtClean="0"/>
              <a:t> solutions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4414" y="3357562"/>
            <a:ext cx="707097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2"/>
                </a:solidFill>
              </a:rPr>
              <a:t>我々が調べた範囲では</a:t>
            </a:r>
            <a:r>
              <a:rPr lang="ja-JP" altLang="en-US" sz="2400" dirty="0" smtClean="0"/>
              <a:t>、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type IIB super-gravity </a:t>
            </a:r>
            <a:r>
              <a:rPr lang="ja-JP" altLang="en-US" sz="2400" dirty="0" smtClean="0">
                <a:solidFill>
                  <a:schemeClr val="tx1"/>
                </a:solidFill>
              </a:rPr>
              <a:t>からの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en-US" altLang="ja-JP" sz="2400" dirty="0" err="1" smtClean="0"/>
              <a:t>Chern</a:t>
            </a:r>
            <a:r>
              <a:rPr kumimoji="1" lang="en-US" altLang="ja-JP" sz="2400" dirty="0" smtClean="0"/>
              <a:t>-Simons coupling</a:t>
            </a:r>
            <a:r>
              <a:rPr kumimoji="1" lang="ja-JP" altLang="en-US" sz="2400" dirty="0" smtClean="0"/>
              <a:t>を用いると、</a:t>
            </a:r>
            <a:r>
              <a:rPr kumimoji="1" lang="en-US" altLang="ja-JP" sz="2400" dirty="0" smtClean="0"/>
              <a:t>BF bound </a:t>
            </a:r>
            <a:r>
              <a:rPr lang="ja-JP" altLang="en-US" sz="2400" dirty="0" smtClean="0"/>
              <a:t>は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常に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かろうじて</a:t>
            </a:r>
            <a:r>
              <a:rPr lang="ja-JP" altLang="en-US" sz="2400" dirty="0" smtClean="0">
                <a:solidFill>
                  <a:srgbClr val="FF0000"/>
                </a:solidFill>
              </a:rPr>
              <a:t>満たされて</a:t>
            </a:r>
            <a:r>
              <a:rPr lang="ja-JP" altLang="en-US" sz="2400" dirty="0" smtClean="0">
                <a:solidFill>
                  <a:srgbClr val="FF0000"/>
                </a:solidFill>
              </a:rPr>
              <a:t>いる。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/>
              <a:t>(CS </a:t>
            </a:r>
            <a:r>
              <a:rPr lang="ja-JP" altLang="en-US" sz="2400" dirty="0" smtClean="0"/>
              <a:t>結合の意味で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0.4</a:t>
            </a:r>
            <a:r>
              <a:rPr lang="en-US" altLang="ja-JP" sz="2400" dirty="0" smtClean="0"/>
              <a:t>%</a:t>
            </a:r>
            <a:r>
              <a:rPr lang="ja-JP" altLang="en-US" sz="2400" dirty="0" smtClean="0"/>
              <a:t>以内程度足りない</a:t>
            </a:r>
            <a:r>
              <a:rPr lang="en-US" altLang="ja-JP" sz="2400" dirty="0" smtClean="0"/>
              <a:t>) </a:t>
            </a:r>
            <a:endParaRPr kumimoji="1" lang="ja-JP" altLang="en-US" sz="2400" dirty="0"/>
          </a:p>
        </p:txBody>
      </p:sp>
      <p:grpSp>
        <p:nvGrpSpPr>
          <p:cNvPr id="5" name="グループ化 9"/>
          <p:cNvGrpSpPr/>
          <p:nvPr/>
        </p:nvGrpSpPr>
        <p:grpSpPr>
          <a:xfrm>
            <a:off x="1643042" y="5214950"/>
            <a:ext cx="5288068" cy="830997"/>
            <a:chOff x="1643042" y="5214950"/>
            <a:chExt cx="5288068" cy="830997"/>
          </a:xfrm>
        </p:grpSpPr>
        <p:sp>
          <p:nvSpPr>
            <p:cNvPr id="8" name="右矢印 7"/>
            <p:cNvSpPr/>
            <p:nvPr/>
          </p:nvSpPr>
          <p:spPr>
            <a:xfrm>
              <a:off x="1643042" y="5429264"/>
              <a:ext cx="571504" cy="3571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357422" y="5214950"/>
              <a:ext cx="45736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何か理由があるのか？</a:t>
              </a:r>
              <a:endParaRPr kumimoji="1" lang="en-US" altLang="ja-JP" sz="2400" dirty="0" smtClean="0"/>
            </a:p>
            <a:p>
              <a:r>
                <a:rPr kumimoji="1" lang="ja-JP" altLang="en-US" sz="2400" dirty="0" smtClean="0"/>
                <a:t>それとも不安定な例が作れるか？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現象論的アプローチ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1538" y="3143248"/>
            <a:ext cx="7377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仮に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任意の</a:t>
            </a:r>
            <a:r>
              <a:rPr kumimoji="1" lang="en-US" altLang="ja-JP" sz="2400" dirty="0" err="1" smtClean="0"/>
              <a:t>Chern</a:t>
            </a:r>
            <a:r>
              <a:rPr kumimoji="1" lang="en-US" altLang="ja-JP" sz="2400" dirty="0" smtClean="0"/>
              <a:t>-Simons coupling</a:t>
            </a:r>
            <a:r>
              <a:rPr kumimoji="1" lang="ja-JP" altLang="en-US" sz="2400" dirty="0" smtClean="0"/>
              <a:t>を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許して</a:t>
            </a:r>
            <a:r>
              <a:rPr kumimoji="1" lang="en-US" altLang="ja-JP" sz="2400" dirty="0" smtClean="0"/>
              <a:t>holography</a:t>
            </a:r>
            <a:r>
              <a:rPr kumimoji="1" lang="ja-JP" altLang="en-US" sz="2400" dirty="0" smtClean="0"/>
              <a:t>的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に考察すると、どのような解釈になるか？</a:t>
            </a:r>
            <a:endParaRPr kumimoji="1" lang="en-US" altLang="ja-JP" sz="2400" dirty="0" smtClean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214414" y="4071942"/>
            <a:ext cx="6604821" cy="1104607"/>
            <a:chOff x="1214414" y="4071942"/>
            <a:chExt cx="6604821" cy="1104607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214414" y="4714884"/>
              <a:ext cx="6604821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有限密度における、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helical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な</a:t>
              </a:r>
              <a:r>
                <a:rPr kumimoji="1" lang="en-US" altLang="ja-JP" sz="2400" dirty="0" smtClean="0">
                  <a:solidFill>
                    <a:srgbClr val="FF0000"/>
                  </a:solidFill>
                </a:rPr>
                <a:t>current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の自発的生成</a:t>
              </a:r>
              <a:endParaRPr kumimoji="1" lang="en-US" altLang="ja-JP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" name="下矢印 4"/>
            <p:cNvSpPr/>
            <p:nvPr/>
          </p:nvSpPr>
          <p:spPr>
            <a:xfrm>
              <a:off x="4214810" y="4071942"/>
              <a:ext cx="428628" cy="5000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altLang="ja-JP" u="sng" dirty="0" smtClean="0"/>
              <a:t>H</a:t>
            </a:r>
            <a:r>
              <a:rPr kumimoji="1" lang="en-US" altLang="ja-JP" u="sng" dirty="0" smtClean="0"/>
              <a:t>olographic </a:t>
            </a:r>
            <a:r>
              <a:rPr kumimoji="1" lang="ja-JP" altLang="en-US" u="sng" dirty="0" smtClean="0"/>
              <a:t>な解釈</a:t>
            </a:r>
            <a:endParaRPr kumimoji="1" lang="ja-JP" altLang="en-US" u="sng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2786050" y="1071546"/>
          <a:ext cx="3227317" cy="857256"/>
        </p:xfrm>
        <a:graphic>
          <a:graphicData uri="http://schemas.openxmlformats.org/presentationml/2006/ole">
            <p:oleObj spid="_x0000_s31746" name="数式" r:id="rId3" imgW="1625400" imgH="431640" progId="Equation.3">
              <p:embed/>
            </p:oleObj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643042" y="2000240"/>
          <a:ext cx="5106987" cy="785812"/>
        </p:xfrm>
        <a:graphic>
          <a:graphicData uri="http://schemas.openxmlformats.org/presentationml/2006/ole">
            <p:oleObj spid="_x0000_s31747" name="数式" r:id="rId4" imgW="1650960" imgH="253800" progId="Equation.3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14546" y="2714620"/>
            <a:ext cx="242983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non-normalizable mode</a:t>
            </a:r>
          </a:p>
          <a:p>
            <a:pPr algn="ctr"/>
            <a:r>
              <a:rPr lang="en-US" altLang="ja-JP" sz="2800" dirty="0" smtClean="0"/>
              <a:t>source</a:t>
            </a:r>
          </a:p>
          <a:p>
            <a:pPr algn="ctr"/>
            <a:r>
              <a:rPr lang="en-US" altLang="ja-JP" sz="2400" dirty="0" smtClean="0"/>
              <a:t>(A</a:t>
            </a:r>
            <a:r>
              <a:rPr lang="en-US" altLang="ja-JP" sz="2400" baseline="-25000" dirty="0" smtClean="0"/>
              <a:t>0</a:t>
            </a:r>
            <a:r>
              <a:rPr lang="en-US" altLang="ja-JP" sz="2400" baseline="30000" dirty="0" smtClean="0"/>
              <a:t>(0) </a:t>
            </a:r>
            <a:r>
              <a:rPr lang="en-US" altLang="ja-JP" sz="2400" dirty="0" smtClean="0"/>
              <a:t>=</a:t>
            </a:r>
            <a:r>
              <a:rPr lang="el-GR" altLang="ja-JP" sz="2400" dirty="0" smtClean="0"/>
              <a:t>μ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29190" y="2714620"/>
            <a:ext cx="19938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normalizable mode</a:t>
            </a:r>
          </a:p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&lt;current&gt;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642910" y="3857628"/>
            <a:ext cx="7681912" cy="1473939"/>
            <a:chOff x="642910" y="3786190"/>
            <a:chExt cx="7681912" cy="147393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642910" y="3786190"/>
              <a:ext cx="5893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ゲージ</a:t>
              </a:r>
              <a:r>
                <a:rPr kumimoji="1" lang="ja-JP" altLang="en-US" sz="2800" dirty="0" smtClean="0"/>
                <a:t>場の</a:t>
              </a:r>
              <a:r>
                <a:rPr kumimoji="1" lang="en-US" altLang="ja-JP" sz="2800" dirty="0" err="1" smtClean="0"/>
                <a:t>normalizable</a:t>
              </a:r>
              <a:r>
                <a:rPr kumimoji="1" lang="en-US" altLang="ja-JP" sz="2800" dirty="0" smtClean="0"/>
                <a:t> mode</a:t>
              </a:r>
              <a:r>
                <a:rPr kumimoji="1" lang="ja-JP" altLang="en-US" sz="2800" dirty="0" smtClean="0"/>
                <a:t>の凝縮</a:t>
              </a:r>
              <a:r>
                <a:rPr kumimoji="1" lang="en-US" altLang="ja-JP" sz="2800" dirty="0" smtClean="0"/>
                <a:t>:</a:t>
              </a:r>
              <a:endParaRPr kumimoji="1" lang="ja-JP" altLang="en-US" sz="28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214414" y="4429132"/>
              <a:ext cx="71104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tx2"/>
                  </a:solidFill>
                </a:rPr>
                <a:t>外部から</a:t>
              </a:r>
              <a:r>
                <a:rPr kumimoji="1" lang="en-US" altLang="ja-JP" sz="2400" dirty="0" smtClean="0">
                  <a:solidFill>
                    <a:schemeClr val="tx2"/>
                  </a:solidFill>
                </a:rPr>
                <a:t>source</a:t>
              </a:r>
              <a:r>
                <a:rPr kumimoji="1" lang="ja-JP" altLang="en-US" sz="2400" dirty="0" smtClean="0">
                  <a:solidFill>
                    <a:schemeClr val="tx2"/>
                  </a:solidFill>
                </a:rPr>
                <a:t>を加えていないのに</a:t>
              </a:r>
              <a:r>
                <a:rPr kumimoji="1" lang="en-US" altLang="ja-JP" sz="2400" dirty="0" smtClean="0"/>
                <a:t>non-zero</a:t>
              </a:r>
              <a:r>
                <a:rPr kumimoji="1" lang="ja-JP" altLang="en-US" sz="2400" dirty="0" smtClean="0"/>
                <a:t>の</a:t>
              </a:r>
              <a:r>
                <a:rPr kumimoji="1" lang="en-US" altLang="ja-JP" sz="2400" dirty="0" smtClean="0"/>
                <a:t>current</a:t>
              </a:r>
            </a:p>
            <a:p>
              <a:r>
                <a:rPr lang="ja-JP" altLang="en-US" sz="2400" dirty="0" smtClean="0"/>
                <a:t>が自発的に生じてしまう</a:t>
              </a:r>
              <a:r>
                <a:rPr lang="ja-JP" altLang="en-US" sz="2400" dirty="0" smtClean="0"/>
                <a:t>状況。</a:t>
              </a:r>
              <a:endParaRPr kumimoji="1" lang="ja-JP" altLang="en-US" sz="24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45705" y="5500702"/>
            <a:ext cx="8715459" cy="954107"/>
            <a:chOff x="785786" y="5857892"/>
            <a:chExt cx="8715459" cy="954107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4111949" y="5857892"/>
              <a:ext cx="5389296" cy="95410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0000"/>
                  </a:solidFill>
                </a:rPr>
                <a:t>spatially modulated current</a:t>
              </a:r>
            </a:p>
            <a:p>
              <a:r>
                <a:rPr lang="en-US" altLang="ja-JP" sz="2800" dirty="0" smtClean="0">
                  <a:solidFill>
                    <a:srgbClr val="FF0000"/>
                  </a:solidFill>
                </a:rPr>
                <a:t>(circularly polarized helical current)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 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85786" y="5857892"/>
              <a:ext cx="2801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F</a:t>
              </a:r>
              <a:r>
                <a:rPr kumimoji="1" lang="en-US" altLang="ja-JP" sz="2800" dirty="0" smtClean="0"/>
                <a:t>inite momentum</a:t>
              </a:r>
              <a:endParaRPr kumimoji="1" lang="ja-JP" altLang="en-US" sz="2800" dirty="0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3540445" y="6000768"/>
              <a:ext cx="357190" cy="2143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u="sng" dirty="0" smtClean="0"/>
              <a:t>Helical</a:t>
            </a:r>
            <a:r>
              <a:rPr kumimoji="1" lang="ja-JP" altLang="en-US" u="sng" dirty="0" smtClean="0"/>
              <a:t>な構造の</a:t>
            </a:r>
            <a:r>
              <a:rPr kumimoji="1" lang="en-US" altLang="ja-JP" u="sng" dirty="0" smtClean="0"/>
              <a:t>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current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grpSp>
        <p:nvGrpSpPr>
          <p:cNvPr id="177" name="グループ化 176"/>
          <p:cNvGrpSpPr/>
          <p:nvPr/>
        </p:nvGrpSpPr>
        <p:grpSpPr>
          <a:xfrm>
            <a:off x="2571736" y="1500174"/>
            <a:ext cx="3500462" cy="3143272"/>
            <a:chOff x="2571736" y="1500174"/>
            <a:chExt cx="3500462" cy="3143272"/>
          </a:xfrm>
        </p:grpSpPr>
        <p:grpSp>
          <p:nvGrpSpPr>
            <p:cNvPr id="173" name="グループ化 172"/>
            <p:cNvGrpSpPr/>
            <p:nvPr/>
          </p:nvGrpSpPr>
          <p:grpSpPr>
            <a:xfrm>
              <a:off x="2571736" y="1500174"/>
              <a:ext cx="3500462" cy="3143272"/>
              <a:chOff x="2500298" y="2571744"/>
              <a:chExt cx="3500462" cy="3143272"/>
            </a:xfrm>
          </p:grpSpPr>
          <p:grpSp>
            <p:nvGrpSpPr>
              <p:cNvPr id="118" name="グループ化 117"/>
              <p:cNvGrpSpPr/>
              <p:nvPr/>
            </p:nvGrpSpPr>
            <p:grpSpPr>
              <a:xfrm>
                <a:off x="2500298" y="4643446"/>
                <a:ext cx="3500462" cy="1071570"/>
                <a:chOff x="2571736" y="4643446"/>
                <a:chExt cx="3500462" cy="1071570"/>
              </a:xfrm>
            </p:grpSpPr>
            <p:sp>
              <p:nvSpPr>
                <p:cNvPr id="3" name="円/楕円 2"/>
                <p:cNvSpPr/>
                <p:nvPr/>
              </p:nvSpPr>
              <p:spPr>
                <a:xfrm>
                  <a:off x="2571736" y="464344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49" name="グループ化 48"/>
                <p:cNvGrpSpPr/>
                <p:nvPr/>
              </p:nvGrpSpPr>
              <p:grpSpPr>
                <a:xfrm>
                  <a:off x="2786050" y="4929198"/>
                  <a:ext cx="3090882" cy="682626"/>
                  <a:chOff x="2643174" y="4572008"/>
                  <a:chExt cx="3090882" cy="682626"/>
                </a:xfrm>
              </p:grpSpPr>
              <p:cxnSp>
                <p:nvCxnSpPr>
                  <p:cNvPr id="5" name="直線矢印コネクタ 4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直線矢印コネクタ 5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線矢印コネクタ 6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直線矢印コネクタ 7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矢印コネクタ 8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直線矢印コネクタ 9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線矢印コネクタ 10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矢印コネクタ 11"/>
                  <p:cNvCxnSpPr/>
                  <p:nvPr/>
                </p:nvCxnSpPr>
                <p:spPr>
                  <a:xfrm rot="10800000">
                    <a:off x="4895848" y="51816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矢印コネクタ 12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矢印コネクタ 13"/>
                  <p:cNvCxnSpPr/>
                  <p:nvPr/>
                </p:nvCxnSpPr>
                <p:spPr>
                  <a:xfrm rot="10800000">
                    <a:off x="3143240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線矢印コネクタ 15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線矢印コネクタ 16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矢印コネクタ 17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線矢印コネクタ 18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線矢印コネクタ 19"/>
                  <p:cNvCxnSpPr/>
                  <p:nvPr/>
                </p:nvCxnSpPr>
                <p:spPr>
                  <a:xfrm rot="10800000">
                    <a:off x="2643174" y="478632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線矢印コネクタ 20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矢印コネクタ 21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矢印コネクタ 22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矢印コネクタ 23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矢印コネクタ 24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4" name="グループ化 93"/>
              <p:cNvGrpSpPr/>
              <p:nvPr/>
            </p:nvGrpSpPr>
            <p:grpSpPr>
              <a:xfrm>
                <a:off x="2500298" y="4071942"/>
                <a:ext cx="3500462" cy="1071570"/>
                <a:chOff x="2581260" y="4081466"/>
                <a:chExt cx="3500462" cy="1071570"/>
              </a:xfrm>
            </p:grpSpPr>
            <p:sp>
              <p:nvSpPr>
                <p:cNvPr id="72" name="円/楕円 71"/>
                <p:cNvSpPr/>
                <p:nvPr/>
              </p:nvSpPr>
              <p:spPr>
                <a:xfrm>
                  <a:off x="2581260" y="408146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73" name="グループ化 72"/>
                <p:cNvGrpSpPr/>
                <p:nvPr/>
              </p:nvGrpSpPr>
              <p:grpSpPr>
                <a:xfrm rot="946078">
                  <a:off x="3083133" y="4154267"/>
                  <a:ext cx="2311924" cy="929321"/>
                  <a:chOff x="2786050" y="4440901"/>
                  <a:chExt cx="2948006" cy="934489"/>
                </a:xfrm>
              </p:grpSpPr>
              <p:cxnSp>
                <p:nvCxnSpPr>
                  <p:cNvPr id="74" name="直線矢印コネクタ 73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矢印コネクタ 74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線矢印コネクタ 75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直線矢印コネクタ 76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線矢印コネクタ 77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直線矢印コネクタ 78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線矢印コネクタ 79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直線矢印コネクタ 80"/>
                  <p:cNvCxnSpPr/>
                  <p:nvPr/>
                </p:nvCxnSpPr>
                <p:spPr>
                  <a:xfrm rot="10800000">
                    <a:off x="5050924" y="444090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直線矢印コネクタ 81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直線矢印コネクタ 82"/>
                  <p:cNvCxnSpPr/>
                  <p:nvPr/>
                </p:nvCxnSpPr>
                <p:spPr>
                  <a:xfrm rot="10800000">
                    <a:off x="3207906" y="537380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矢印コネクタ 83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矢印コネクタ 84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線矢印コネクタ 85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直線矢印コネクタ 86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直線矢印コネクタ 87"/>
                  <p:cNvCxnSpPr/>
                  <p:nvPr/>
                </p:nvCxnSpPr>
                <p:spPr>
                  <a:xfrm rot="10800000">
                    <a:off x="3015522" y="5235537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線矢印コネクタ 88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直線矢印コネクタ 89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線矢印コネクタ 90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直線矢印コネクタ 91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直線矢印コネクタ 92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8" name="グループ化 167"/>
              <p:cNvGrpSpPr/>
              <p:nvPr/>
            </p:nvGrpSpPr>
            <p:grpSpPr>
              <a:xfrm>
                <a:off x="2500298" y="3643314"/>
                <a:ext cx="3500462" cy="1071570"/>
                <a:chOff x="5072066" y="1928802"/>
                <a:chExt cx="3500462" cy="1071570"/>
              </a:xfrm>
            </p:grpSpPr>
            <p:sp>
              <p:nvSpPr>
                <p:cNvPr id="146" name="円/楕円 145"/>
                <p:cNvSpPr/>
                <p:nvPr/>
              </p:nvSpPr>
              <p:spPr>
                <a:xfrm flipH="1">
                  <a:off x="5072066" y="1928802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147" name="グループ化 48"/>
                <p:cNvGrpSpPr/>
                <p:nvPr/>
              </p:nvGrpSpPr>
              <p:grpSpPr>
                <a:xfrm rot="16200000" flipH="1">
                  <a:off x="6443708" y="1514954"/>
                  <a:ext cx="758769" cy="2073290"/>
                  <a:chOff x="3752840" y="3857626"/>
                  <a:chExt cx="1344853" cy="2073290"/>
                </a:xfrm>
              </p:grpSpPr>
              <p:cxnSp>
                <p:nvCxnSpPr>
                  <p:cNvPr id="148" name="直線矢印コネクタ 147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矢印コネクタ 148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矢印コネクタ 149"/>
                  <p:cNvCxnSpPr/>
                  <p:nvPr/>
                </p:nvCxnSpPr>
                <p:spPr>
                  <a:xfrm rot="10800000">
                    <a:off x="4587598" y="5214947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直線矢印コネクタ 150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矢印コネクタ 151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矢印コネクタ 152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直線矢印コネクタ 154"/>
                  <p:cNvCxnSpPr/>
                  <p:nvPr/>
                </p:nvCxnSpPr>
                <p:spPr>
                  <a:xfrm rot="10800000">
                    <a:off x="4460982" y="5929328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矢印コネクタ 155"/>
                  <p:cNvCxnSpPr/>
                  <p:nvPr/>
                </p:nvCxnSpPr>
                <p:spPr>
                  <a:xfrm rot="10800000">
                    <a:off x="4334363" y="3857626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矢印コネクタ 156"/>
                  <p:cNvCxnSpPr/>
                  <p:nvPr/>
                </p:nvCxnSpPr>
                <p:spPr>
                  <a:xfrm rot="10800000">
                    <a:off x="4415828" y="4286255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矢印コネクタ 157"/>
                  <p:cNvCxnSpPr/>
                  <p:nvPr/>
                </p:nvCxnSpPr>
                <p:spPr>
                  <a:xfrm rot="10800000">
                    <a:off x="4035974" y="550070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矢印コネクタ 158"/>
                  <p:cNvCxnSpPr/>
                  <p:nvPr/>
                </p:nvCxnSpPr>
                <p:spPr>
                  <a:xfrm rot="10800000">
                    <a:off x="4081129" y="5786453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矢印コネクタ 159"/>
                  <p:cNvCxnSpPr/>
                  <p:nvPr/>
                </p:nvCxnSpPr>
                <p:spPr>
                  <a:xfrm rot="10800000">
                    <a:off x="3827890" y="4643444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直線矢印コネクタ 160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矢印コネクタ 161"/>
                  <p:cNvCxnSpPr/>
                  <p:nvPr/>
                </p:nvCxnSpPr>
                <p:spPr>
                  <a:xfrm rot="10800000">
                    <a:off x="3782736" y="421481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矢印コネクタ 162"/>
                  <p:cNvCxnSpPr/>
                  <p:nvPr/>
                </p:nvCxnSpPr>
                <p:spPr>
                  <a:xfrm rot="10800000">
                    <a:off x="3782737" y="442913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矢印コネクタ 163"/>
                  <p:cNvCxnSpPr/>
                  <p:nvPr/>
                </p:nvCxnSpPr>
                <p:spPr>
                  <a:xfrm rot="10800000">
                    <a:off x="4587602" y="5643577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直線矢印コネクタ 164"/>
                  <p:cNvCxnSpPr/>
                  <p:nvPr/>
                </p:nvCxnSpPr>
                <p:spPr>
                  <a:xfrm rot="10800000">
                    <a:off x="4669065" y="4429131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矢印コネクタ 165"/>
                  <p:cNvCxnSpPr/>
                  <p:nvPr/>
                </p:nvCxnSpPr>
                <p:spPr>
                  <a:xfrm rot="10800000">
                    <a:off x="4415828" y="4071941"/>
                    <a:ext cx="428627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線矢印コネクタ 166"/>
                  <p:cNvCxnSpPr/>
                  <p:nvPr/>
                </p:nvCxnSpPr>
                <p:spPr>
                  <a:xfrm rot="10800000">
                    <a:off x="4542447" y="5429263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4" name="グループ化 143"/>
              <p:cNvGrpSpPr/>
              <p:nvPr/>
            </p:nvGrpSpPr>
            <p:grpSpPr>
              <a:xfrm>
                <a:off x="2500298" y="3214686"/>
                <a:ext cx="3500462" cy="1071570"/>
                <a:chOff x="2500298" y="3357562"/>
                <a:chExt cx="3500462" cy="1071570"/>
              </a:xfrm>
            </p:grpSpPr>
            <p:grpSp>
              <p:nvGrpSpPr>
                <p:cNvPr id="95" name="グループ化 94"/>
                <p:cNvGrpSpPr/>
                <p:nvPr/>
              </p:nvGrpSpPr>
              <p:grpSpPr>
                <a:xfrm flipH="1">
                  <a:off x="2500298" y="3357562"/>
                  <a:ext cx="3500462" cy="1071570"/>
                  <a:chOff x="2581260" y="4081466"/>
                  <a:chExt cx="3500462" cy="1071570"/>
                </a:xfrm>
              </p:grpSpPr>
              <p:sp>
                <p:nvSpPr>
                  <p:cNvPr id="96" name="円/楕円 95"/>
                  <p:cNvSpPr/>
                  <p:nvPr/>
                </p:nvSpPr>
                <p:spPr>
                  <a:xfrm>
                    <a:off x="2581260" y="4081466"/>
                    <a:ext cx="3500462" cy="107157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grpSp>
                <p:nvGrpSpPr>
                  <p:cNvPr id="97" name="グループ化 72"/>
                  <p:cNvGrpSpPr/>
                  <p:nvPr/>
                </p:nvGrpSpPr>
                <p:grpSpPr>
                  <a:xfrm rot="946078">
                    <a:off x="3083315" y="4153677"/>
                    <a:ext cx="2311922" cy="929191"/>
                    <a:chOff x="2786050" y="4440901"/>
                    <a:chExt cx="2948006" cy="934489"/>
                  </a:xfrm>
                </p:grpSpPr>
                <p:cxnSp>
                  <p:nvCxnSpPr>
                    <p:cNvPr id="98" name="直線矢印コネクタ 97"/>
                    <p:cNvCxnSpPr/>
                    <p:nvPr/>
                  </p:nvCxnSpPr>
                  <p:spPr>
                    <a:xfrm rot="10800000">
                      <a:off x="4000496" y="48577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直線矢印コネクタ 98"/>
                    <p:cNvCxnSpPr/>
                    <p:nvPr/>
                  </p:nvCxnSpPr>
                  <p:spPr>
                    <a:xfrm rot="10800000">
                      <a:off x="4152896" y="50101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直線矢印コネクタ 99"/>
                    <p:cNvCxnSpPr/>
                    <p:nvPr/>
                  </p:nvCxnSpPr>
                  <p:spPr>
                    <a:xfrm rot="10800000">
                      <a:off x="4305296" y="5162560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直線矢印コネクタ 100"/>
                    <p:cNvCxnSpPr/>
                    <p:nvPr/>
                  </p:nvCxnSpPr>
                  <p:spPr>
                    <a:xfrm rot="10800000">
                      <a:off x="4286248" y="45720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矢印コネクタ 101"/>
                    <p:cNvCxnSpPr/>
                    <p:nvPr/>
                  </p:nvCxnSpPr>
                  <p:spPr>
                    <a:xfrm rot="10800000">
                      <a:off x="4438648" y="47244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直線矢印コネクタ 102"/>
                    <p:cNvCxnSpPr/>
                    <p:nvPr/>
                  </p:nvCxnSpPr>
                  <p:spPr>
                    <a:xfrm rot="10800000">
                      <a:off x="4591048" y="48768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直線矢印コネクタ 103"/>
                    <p:cNvCxnSpPr/>
                    <p:nvPr/>
                  </p:nvCxnSpPr>
                  <p:spPr>
                    <a:xfrm rot="10800000">
                      <a:off x="4743448" y="502920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直線矢印コネクタ 104"/>
                    <p:cNvCxnSpPr/>
                    <p:nvPr/>
                  </p:nvCxnSpPr>
                  <p:spPr>
                    <a:xfrm rot="10800000">
                      <a:off x="5050924" y="4440901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矢印コネクタ 105"/>
                    <p:cNvCxnSpPr/>
                    <p:nvPr/>
                  </p:nvCxnSpPr>
                  <p:spPr>
                    <a:xfrm rot="10800000">
                      <a:off x="3786182" y="46434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直線矢印コネクタ 106"/>
                    <p:cNvCxnSpPr/>
                    <p:nvPr/>
                  </p:nvCxnSpPr>
                  <p:spPr>
                    <a:xfrm rot="10800000">
                      <a:off x="3207906" y="5373802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直線矢印コネクタ 107"/>
                    <p:cNvCxnSpPr/>
                    <p:nvPr/>
                  </p:nvCxnSpPr>
                  <p:spPr>
                    <a:xfrm rot="10800000">
                      <a:off x="3295640" y="47958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直線矢印コネクタ 108"/>
                    <p:cNvCxnSpPr/>
                    <p:nvPr/>
                  </p:nvCxnSpPr>
                  <p:spPr>
                    <a:xfrm rot="10800000">
                      <a:off x="3448040" y="49482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直線矢印コネクタ 109"/>
                    <p:cNvCxnSpPr/>
                    <p:nvPr/>
                  </p:nvCxnSpPr>
                  <p:spPr>
                    <a:xfrm rot="10800000">
                      <a:off x="3600440" y="51006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直線矢印コネクタ 110"/>
                    <p:cNvCxnSpPr/>
                    <p:nvPr/>
                  </p:nvCxnSpPr>
                  <p:spPr>
                    <a:xfrm rot="10800000">
                      <a:off x="3752840" y="52530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直線矢印コネクタ 111"/>
                    <p:cNvCxnSpPr/>
                    <p:nvPr/>
                  </p:nvCxnSpPr>
                  <p:spPr>
                    <a:xfrm rot="10800000">
                      <a:off x="3015522" y="5235537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矢印コネクタ 112"/>
                    <p:cNvCxnSpPr/>
                    <p:nvPr/>
                  </p:nvCxnSpPr>
                  <p:spPr>
                    <a:xfrm rot="10800000">
                      <a:off x="2786050" y="492919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直線矢印コネクタ 113"/>
                    <p:cNvCxnSpPr/>
                    <p:nvPr/>
                  </p:nvCxnSpPr>
                  <p:spPr>
                    <a:xfrm rot="10800000">
                      <a:off x="2938450" y="5081598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直線矢印コネクタ 114"/>
                    <p:cNvCxnSpPr/>
                    <p:nvPr/>
                  </p:nvCxnSpPr>
                  <p:spPr>
                    <a:xfrm rot="10800000">
                      <a:off x="5000628" y="46434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直線矢印コネクタ 115"/>
                    <p:cNvCxnSpPr/>
                    <p:nvPr/>
                  </p:nvCxnSpPr>
                  <p:spPr>
                    <a:xfrm rot="10800000">
                      <a:off x="5153028" y="47958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直線矢印コネクタ 116"/>
                    <p:cNvCxnSpPr/>
                    <p:nvPr/>
                  </p:nvCxnSpPr>
                  <p:spPr>
                    <a:xfrm rot="10800000">
                      <a:off x="5305428" y="4948246"/>
                      <a:ext cx="42862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2" name="直線矢印コネクタ 141"/>
                <p:cNvCxnSpPr/>
                <p:nvPr/>
              </p:nvCxnSpPr>
              <p:spPr>
                <a:xfrm rot="9853922" flipH="1">
                  <a:off x="2851378" y="3831833"/>
                  <a:ext cx="336144" cy="157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矢印コネクタ 142"/>
                <p:cNvCxnSpPr/>
                <p:nvPr/>
              </p:nvCxnSpPr>
              <p:spPr>
                <a:xfrm rot="9853922" flipH="1">
                  <a:off x="3003778" y="3984233"/>
                  <a:ext cx="336144" cy="157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グループ化 118"/>
              <p:cNvGrpSpPr/>
              <p:nvPr/>
            </p:nvGrpSpPr>
            <p:grpSpPr>
              <a:xfrm flipH="1">
                <a:off x="2500298" y="2571744"/>
                <a:ext cx="3500462" cy="1071570"/>
                <a:chOff x="2571736" y="4643446"/>
                <a:chExt cx="3500462" cy="1071570"/>
              </a:xfrm>
            </p:grpSpPr>
            <p:sp>
              <p:nvSpPr>
                <p:cNvPr id="120" name="円/楕円 119"/>
                <p:cNvSpPr/>
                <p:nvPr/>
              </p:nvSpPr>
              <p:spPr>
                <a:xfrm>
                  <a:off x="2571736" y="4643446"/>
                  <a:ext cx="3500462" cy="107157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121" name="グループ化 48"/>
                <p:cNvGrpSpPr/>
                <p:nvPr/>
              </p:nvGrpSpPr>
              <p:grpSpPr>
                <a:xfrm>
                  <a:off x="2786050" y="4929198"/>
                  <a:ext cx="3090882" cy="682626"/>
                  <a:chOff x="2643174" y="4572008"/>
                  <a:chExt cx="3090882" cy="682626"/>
                </a:xfrm>
              </p:grpSpPr>
              <p:cxnSp>
                <p:nvCxnSpPr>
                  <p:cNvPr id="122" name="直線矢印コネクタ 121"/>
                  <p:cNvCxnSpPr/>
                  <p:nvPr/>
                </p:nvCxnSpPr>
                <p:spPr>
                  <a:xfrm rot="10800000">
                    <a:off x="4000496" y="48577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矢印コネクタ 122"/>
                  <p:cNvCxnSpPr/>
                  <p:nvPr/>
                </p:nvCxnSpPr>
                <p:spPr>
                  <a:xfrm rot="10800000">
                    <a:off x="4152896" y="50101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矢印コネクタ 123"/>
                  <p:cNvCxnSpPr/>
                  <p:nvPr/>
                </p:nvCxnSpPr>
                <p:spPr>
                  <a:xfrm rot="10800000">
                    <a:off x="4305296" y="5162560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直線矢印コネクタ 124"/>
                  <p:cNvCxnSpPr/>
                  <p:nvPr/>
                </p:nvCxnSpPr>
                <p:spPr>
                  <a:xfrm rot="10800000">
                    <a:off x="4286248" y="45720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矢印コネクタ 125"/>
                  <p:cNvCxnSpPr/>
                  <p:nvPr/>
                </p:nvCxnSpPr>
                <p:spPr>
                  <a:xfrm rot="10800000">
                    <a:off x="4438648" y="47244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矢印コネクタ 126"/>
                  <p:cNvCxnSpPr/>
                  <p:nvPr/>
                </p:nvCxnSpPr>
                <p:spPr>
                  <a:xfrm rot="10800000">
                    <a:off x="4591048" y="48768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矢印コネクタ 127"/>
                  <p:cNvCxnSpPr/>
                  <p:nvPr/>
                </p:nvCxnSpPr>
                <p:spPr>
                  <a:xfrm rot="10800000">
                    <a:off x="4743448" y="50292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直線矢印コネクタ 128"/>
                  <p:cNvCxnSpPr/>
                  <p:nvPr/>
                </p:nvCxnSpPr>
                <p:spPr>
                  <a:xfrm rot="10800000">
                    <a:off x="4895848" y="518160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矢印コネクタ 129"/>
                  <p:cNvCxnSpPr/>
                  <p:nvPr/>
                </p:nvCxnSpPr>
                <p:spPr>
                  <a:xfrm rot="10800000">
                    <a:off x="3786182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直線矢印コネクタ 130"/>
                  <p:cNvCxnSpPr/>
                  <p:nvPr/>
                </p:nvCxnSpPr>
                <p:spPr>
                  <a:xfrm rot="10800000">
                    <a:off x="3143240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矢印コネクタ 131"/>
                  <p:cNvCxnSpPr/>
                  <p:nvPr/>
                </p:nvCxnSpPr>
                <p:spPr>
                  <a:xfrm rot="10800000">
                    <a:off x="3295640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矢印コネクタ 132"/>
                  <p:cNvCxnSpPr/>
                  <p:nvPr/>
                </p:nvCxnSpPr>
                <p:spPr>
                  <a:xfrm rot="10800000">
                    <a:off x="3448040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直線矢印コネクタ 133"/>
                  <p:cNvCxnSpPr/>
                  <p:nvPr/>
                </p:nvCxnSpPr>
                <p:spPr>
                  <a:xfrm rot="10800000">
                    <a:off x="3600440" y="51006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矢印コネクタ 134"/>
                  <p:cNvCxnSpPr/>
                  <p:nvPr/>
                </p:nvCxnSpPr>
                <p:spPr>
                  <a:xfrm rot="10800000">
                    <a:off x="3752840" y="52530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直線矢印コネクタ 135"/>
                  <p:cNvCxnSpPr/>
                  <p:nvPr/>
                </p:nvCxnSpPr>
                <p:spPr>
                  <a:xfrm rot="10800000">
                    <a:off x="2643174" y="4786322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矢印コネクタ 136"/>
                  <p:cNvCxnSpPr/>
                  <p:nvPr/>
                </p:nvCxnSpPr>
                <p:spPr>
                  <a:xfrm rot="10800000">
                    <a:off x="2786050" y="49291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直線矢印コネクタ 137"/>
                  <p:cNvCxnSpPr/>
                  <p:nvPr/>
                </p:nvCxnSpPr>
                <p:spPr>
                  <a:xfrm rot="10800000">
                    <a:off x="2938450" y="5081598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直線矢印コネクタ 138"/>
                  <p:cNvCxnSpPr/>
                  <p:nvPr/>
                </p:nvCxnSpPr>
                <p:spPr>
                  <a:xfrm rot="10800000">
                    <a:off x="5000628" y="46434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直線矢印コネクタ 139"/>
                  <p:cNvCxnSpPr/>
                  <p:nvPr/>
                </p:nvCxnSpPr>
                <p:spPr>
                  <a:xfrm rot="10800000">
                    <a:off x="5153028" y="47958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矢印コネクタ 140"/>
                  <p:cNvCxnSpPr/>
                  <p:nvPr/>
                </p:nvCxnSpPr>
                <p:spPr>
                  <a:xfrm rot="10800000">
                    <a:off x="5305428" y="4948246"/>
                    <a:ext cx="42862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71" name="直線矢印コネクタ 170"/>
            <p:cNvCxnSpPr/>
            <p:nvPr/>
          </p:nvCxnSpPr>
          <p:spPr>
            <a:xfrm rot="5400000" flipH="1">
              <a:off x="2880242" y="3191932"/>
              <a:ext cx="24183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/>
            <p:nvPr/>
          </p:nvCxnSpPr>
          <p:spPr>
            <a:xfrm rot="5400000" flipH="1">
              <a:off x="5523447" y="3191932"/>
              <a:ext cx="24183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直線矢印コネクタ 174"/>
          <p:cNvCxnSpPr/>
          <p:nvPr/>
        </p:nvCxnSpPr>
        <p:spPr>
          <a:xfrm rot="5400000" flipH="1" flipV="1">
            <a:off x="5322893" y="3035297"/>
            <a:ext cx="264320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テキスト ボックス 175"/>
          <p:cNvSpPr txBox="1"/>
          <p:nvPr/>
        </p:nvSpPr>
        <p:spPr>
          <a:xfrm>
            <a:off x="6929454" y="2571744"/>
            <a:ext cx="1728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momentum </a:t>
            </a:r>
          </a:p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k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1428728" y="5000636"/>
            <a:ext cx="6313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elical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な構造を持つ</a:t>
            </a:r>
            <a:r>
              <a:rPr kumimoji="1" lang="en-US" altLang="ja-JP" sz="2400" dirty="0" smtClean="0"/>
              <a:t>current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CFT</a:t>
            </a:r>
            <a:r>
              <a:rPr kumimoji="1" lang="ja-JP" altLang="en-US" sz="2400" dirty="0" smtClean="0"/>
              <a:t>側に生じる。</a:t>
            </a:r>
            <a:endParaRPr kumimoji="1" lang="en-US" altLang="ja-JP" sz="24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solidFill>
                  <a:srgbClr val="FF0000"/>
                </a:solidFill>
              </a:rPr>
              <a:t> 回転</a:t>
            </a:r>
            <a:r>
              <a:rPr lang="ja-JP" altLang="en-US" sz="2400" dirty="0" smtClean="0"/>
              <a:t>および</a:t>
            </a:r>
            <a:r>
              <a:rPr lang="ja-JP" altLang="en-US" sz="2400" dirty="0" smtClean="0">
                <a:solidFill>
                  <a:srgbClr val="FF0000"/>
                </a:solidFill>
              </a:rPr>
              <a:t>並進</a:t>
            </a:r>
            <a:r>
              <a:rPr lang="ja-JP" altLang="en-US" sz="2400" dirty="0" smtClean="0"/>
              <a:t>の</a:t>
            </a:r>
            <a:r>
              <a:rPr lang="ja-JP" altLang="en-US" sz="2400" dirty="0" smtClean="0">
                <a:solidFill>
                  <a:schemeClr val="tx2"/>
                </a:solidFill>
              </a:rPr>
              <a:t>自発的破れ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u="sng" dirty="0" smtClean="0"/>
              <a:t>Motivation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214422"/>
            <a:ext cx="7171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もともと有限バリオン</a:t>
            </a:r>
            <a:r>
              <a:rPr lang="ja-JP" altLang="en-US" sz="2800" dirty="0" smtClean="0">
                <a:solidFill>
                  <a:srgbClr val="FF0000"/>
                </a:solidFill>
              </a:rPr>
              <a:t>密度</a:t>
            </a:r>
            <a:r>
              <a:rPr lang="ja-JP" altLang="en-US" sz="2800" dirty="0" smtClean="0"/>
              <a:t>系の</a:t>
            </a:r>
            <a:r>
              <a:rPr lang="en-US" altLang="ja-JP" sz="2800" dirty="0" smtClean="0">
                <a:solidFill>
                  <a:schemeClr val="tx2"/>
                </a:solidFill>
              </a:rPr>
              <a:t>h</a:t>
            </a:r>
            <a:r>
              <a:rPr lang="en-US" altLang="ja-JP" sz="2800" dirty="0" smtClean="0">
                <a:solidFill>
                  <a:schemeClr val="tx2"/>
                </a:solidFill>
              </a:rPr>
              <a:t>olographic dual</a:t>
            </a:r>
          </a:p>
          <a:p>
            <a:r>
              <a:rPr lang="ja-JP" altLang="en-US" sz="2800" dirty="0" err="1" smtClean="0"/>
              <a:t>を構</a:t>
            </a:r>
            <a:r>
              <a:rPr lang="ja-JP" altLang="en-US" sz="2800" dirty="0" smtClean="0"/>
              <a:t>成したかった。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2928934"/>
            <a:ext cx="73565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しかしバリオン密度から来るバックリアクションを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厳密に扱うのは、一般に容易ではない。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48" y="4572008"/>
            <a:ext cx="7933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ここでは「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密度</a:t>
            </a:r>
            <a:r>
              <a:rPr kumimoji="1" lang="ja-JP" altLang="en-US" sz="2800" dirty="0" smtClean="0"/>
              <a:t>」のバックリアクションが厳密に扱える</a:t>
            </a:r>
            <a:endParaRPr kumimoji="1" lang="en-US" altLang="ja-JP" sz="2800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charged black hole</a:t>
            </a:r>
            <a:r>
              <a:rPr lang="ja-JP" altLang="en-US" sz="2800" dirty="0" smtClean="0"/>
              <a:t>を用いた研究をすることにした。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143000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安定／不安定領域の境界</a:t>
            </a:r>
            <a:endParaRPr kumimoji="1" lang="ja-JP" altLang="en-US" u="sng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6948504" cy="405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428596" y="5786454"/>
            <a:ext cx="83215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均一相から</a:t>
            </a:r>
            <a:r>
              <a:rPr lang="ja-JP" altLang="en-US" sz="2800" dirty="0" smtClean="0">
                <a:solidFill>
                  <a:srgbClr val="FF0000"/>
                </a:solidFill>
              </a:rPr>
              <a:t>不均一相</a:t>
            </a:r>
            <a:r>
              <a:rPr lang="ja-JP" altLang="en-US" sz="2800" dirty="0" smtClean="0"/>
              <a:t>への相転移の（現象論的）モデル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u="sng" dirty="0" smtClean="0"/>
              <a:t>Brazovskii model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4348" y="1285860"/>
            <a:ext cx="6168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FF0000"/>
                </a:solidFill>
              </a:rPr>
              <a:t>Brazovskii model</a:t>
            </a:r>
            <a:r>
              <a:rPr lang="en-US" altLang="ja-JP" sz="2400" dirty="0" smtClean="0"/>
              <a:t>: </a:t>
            </a:r>
          </a:p>
          <a:p>
            <a:r>
              <a:rPr lang="en-US" altLang="ja-JP" sz="2400" dirty="0" smtClean="0"/>
              <a:t>    </a:t>
            </a:r>
            <a:r>
              <a:rPr lang="ja-JP" altLang="en-US" sz="2400" dirty="0" smtClean="0"/>
              <a:t>不均一相への相転移を記述する物性モデル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03241" y="857232"/>
            <a:ext cx="394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Brazovskii,  Sov. Phys. JETP 41 (1975) 85.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143116"/>
            <a:ext cx="7915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有限運動量にて</a:t>
            </a:r>
            <a:r>
              <a:rPr lang="en-US" altLang="ja-JP" sz="2400" dirty="0" smtClean="0"/>
              <a:t>spectrum</a:t>
            </a:r>
            <a:r>
              <a:rPr lang="ja-JP" altLang="en-US" sz="2400" dirty="0" smtClean="0"/>
              <a:t>が最低となる</a:t>
            </a:r>
            <a:r>
              <a:rPr lang="ja-JP" altLang="en-US" sz="2400" dirty="0" smtClean="0">
                <a:solidFill>
                  <a:srgbClr val="FF0000"/>
                </a:solidFill>
              </a:rPr>
              <a:t>非標準的分散関係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/>
              <a:t>を手で仮定していた。</a:t>
            </a:r>
            <a:endParaRPr lang="en-US" altLang="ja-JP" sz="2400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357290" y="3071810"/>
            <a:ext cx="6429419" cy="2690336"/>
            <a:chOff x="928662" y="3429000"/>
            <a:chExt cx="6429419" cy="2690336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785918" y="3811012"/>
              <a:ext cx="55721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/>
                <a:t> </a:t>
              </a:r>
              <a:r>
                <a:rPr lang="en-US" altLang="ja-JP" sz="2400" dirty="0" smtClean="0"/>
                <a:t>weakly anisotropic antiferromagnets</a:t>
              </a:r>
            </a:p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/>
                <a:t> </a:t>
              </a:r>
              <a:r>
                <a:rPr lang="en-US" altLang="ja-JP" sz="2400" dirty="0" smtClean="0"/>
                <a:t>cholesteric liquid crystals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/>
                <a:t> pion condensates in neutron stars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/>
                <a:t> Rayleigh-Bénard convection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/>
                <a:t> symmetric diblock copolymers</a:t>
              </a:r>
            </a:p>
            <a:p>
              <a:pPr>
                <a:buFont typeface="Arial" pitchFamily="34" charset="0"/>
                <a:buChar char="•"/>
              </a:pPr>
              <a:endParaRPr kumimoji="1" lang="ja-JP" altLang="en-US" sz="2400" dirty="0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928662" y="3429000"/>
              <a:ext cx="6123721" cy="461665"/>
              <a:chOff x="928662" y="3429000"/>
              <a:chExt cx="6123721" cy="461665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1428728" y="3429000"/>
                <a:ext cx="56236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/>
                  <a:t>いろいろな系への応用が試みられている。</a:t>
                </a:r>
                <a:endParaRPr kumimoji="1" lang="ja-JP" altLang="en-US" sz="2400" dirty="0"/>
              </a:p>
            </p:txBody>
          </p:sp>
          <p:sp>
            <p:nvSpPr>
              <p:cNvPr id="10" name="右矢印 9"/>
              <p:cNvSpPr/>
              <p:nvPr/>
            </p:nvSpPr>
            <p:spPr>
              <a:xfrm>
                <a:off x="928662" y="3500438"/>
                <a:ext cx="428628" cy="2857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1142976" y="5643578"/>
            <a:ext cx="76867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我々のモデルでは非標準的分散関係は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Chern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-Simons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項</a:t>
            </a:r>
            <a:r>
              <a:rPr kumimoji="1" lang="ja-JP" altLang="en-US" sz="2400" dirty="0" smtClean="0"/>
              <a:t>に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よって実現。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altLang="ja-JP" u="sng" dirty="0" smtClean="0"/>
              <a:t>Cholesteric liquid crystal</a:t>
            </a:r>
            <a:endParaRPr kumimoji="1" lang="ja-JP" altLang="en-US" u="sng" dirty="0"/>
          </a:p>
        </p:txBody>
      </p:sp>
      <p:pic>
        <p:nvPicPr>
          <p:cNvPr id="54274" name="Picture 2" descr="File:Cholesterinisch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28736"/>
            <a:ext cx="3676786" cy="3000396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14348" y="4643446"/>
            <a:ext cx="8073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“A cholesteric liquid crystal is a type of liquid crystal with a helical structure and </a:t>
            </a:r>
          </a:p>
          <a:p>
            <a:r>
              <a:rPr lang="en-US" altLang="ja-JP" dirty="0" smtClean="0"/>
              <a:t>which is therefore chiral. Cholesteric liquid crystals are also known as chiral nematic </a:t>
            </a:r>
          </a:p>
          <a:p>
            <a:r>
              <a:rPr lang="en-US" altLang="ja-JP" dirty="0" smtClean="0"/>
              <a:t>liquid crystals……..”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694" y="5715016"/>
            <a:ext cx="222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Taken from Wikipedia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altLang="ja-JP" u="sng" dirty="0" smtClean="0"/>
              <a:t>Van Hove singularity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785918" y="857233"/>
            <a:ext cx="5543531" cy="3929090"/>
            <a:chOff x="1857356" y="1357298"/>
            <a:chExt cx="5991774" cy="4246791"/>
          </a:xfrm>
        </p:grpSpPr>
        <p:pic>
          <p:nvPicPr>
            <p:cNvPr id="614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356" y="1857364"/>
              <a:ext cx="5643602" cy="374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2786050" y="1357298"/>
              <a:ext cx="470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l-GR" altLang="ja-JP" sz="3200" dirty="0" smtClean="0"/>
                <a:t>ω</a:t>
              </a:r>
              <a:endParaRPr kumimoji="1" lang="ja-JP" altLang="en-US" sz="32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500958" y="5072074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k</a:t>
              </a:r>
              <a:endParaRPr kumimoji="1" lang="ja-JP" altLang="en-US" sz="28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71472" y="4786322"/>
            <a:ext cx="8234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SUGRA</a:t>
            </a:r>
            <a:r>
              <a:rPr kumimoji="1" lang="ja-JP" altLang="en-US" sz="2400" dirty="0" smtClean="0"/>
              <a:t>に従った場合は現状では不安定な例を作ることに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成功していないが、それでも</a:t>
            </a:r>
            <a:r>
              <a:rPr lang="ja-JP" altLang="en-US" sz="2400" dirty="0" smtClean="0">
                <a:solidFill>
                  <a:srgbClr val="FF0000"/>
                </a:solidFill>
              </a:rPr>
              <a:t>非標準的な分散関係</a:t>
            </a:r>
            <a:r>
              <a:rPr lang="ja-JP" altLang="en-US" sz="2400" dirty="0" smtClean="0"/>
              <a:t>は存在する。</a:t>
            </a:r>
            <a:endParaRPr lang="en-US" altLang="ja-JP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4414" y="5786454"/>
            <a:ext cx="635359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Spectrum</a:t>
            </a:r>
            <a:r>
              <a:rPr kumimoji="1" lang="ja-JP" altLang="en-US" sz="2400" dirty="0" smtClean="0"/>
              <a:t>の</a:t>
            </a:r>
            <a:r>
              <a:rPr lang="ja-JP" altLang="en-US" sz="2400" dirty="0" smtClean="0"/>
              <a:t>最低値において単位</a:t>
            </a:r>
            <a:r>
              <a:rPr lang="en-US" altLang="ja-JP" sz="2400" dirty="0" smtClean="0"/>
              <a:t>energy</a:t>
            </a:r>
            <a:r>
              <a:rPr lang="ja-JP" altLang="en-US" sz="2400" dirty="0" smtClean="0"/>
              <a:t>あたりの</a:t>
            </a:r>
            <a:endParaRPr lang="en-US" altLang="ja-JP" sz="2400" dirty="0" smtClean="0"/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状態密度が発散する</a:t>
            </a:r>
            <a:r>
              <a:rPr lang="en-US" altLang="ja-JP" sz="2400" dirty="0" smtClean="0"/>
              <a:t>: </a:t>
            </a:r>
            <a:r>
              <a:rPr lang="en-US" altLang="ja-JP" sz="2400" dirty="0" smtClean="0">
                <a:solidFill>
                  <a:srgbClr val="FF0000"/>
                </a:solidFill>
              </a:rPr>
              <a:t>Van Hove singularity</a:t>
            </a:r>
            <a:r>
              <a:rPr lang="en-US" altLang="ja-JP" sz="2400" dirty="0" smtClean="0"/>
              <a:t>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状態密度</a:t>
            </a:r>
            <a:endParaRPr kumimoji="1" lang="ja-JP" altLang="en-US" u="sng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928688" y="1428750"/>
          <a:ext cx="7572375" cy="1771650"/>
        </p:xfrm>
        <a:graphic>
          <a:graphicData uri="http://schemas.openxmlformats.org/presentationml/2006/ole">
            <p:oleObj spid="_x0000_s65538" name="数式" r:id="rId3" imgW="3365280" imgH="787320" progId="Equation.3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285852" y="3500438"/>
            <a:ext cx="717632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400" dirty="0" smtClean="0"/>
              <a:t>もし</a:t>
            </a:r>
            <a:r>
              <a:rPr lang="en-US" altLang="ja-JP" sz="2400" dirty="0" smtClean="0">
                <a:solidFill>
                  <a:srgbClr val="FF0000"/>
                </a:solidFill>
              </a:rPr>
              <a:t>non-zero k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</a:rPr>
              <a:t>において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d</a:t>
            </a:r>
            <a:r>
              <a:rPr kumimoji="1" lang="el-GR" altLang="ja-JP" sz="2400" dirty="0" smtClean="0">
                <a:solidFill>
                  <a:srgbClr val="FF0000"/>
                </a:solidFill>
              </a:rPr>
              <a:t>ω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/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dk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=0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であれば状態密度は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発散</a:t>
            </a:r>
            <a:r>
              <a:rPr kumimoji="1" lang="ja-JP" altLang="en-US" sz="2400" dirty="0" smtClean="0"/>
              <a:t>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28992" y="4929198"/>
            <a:ext cx="515718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 smtClean="0"/>
              <a:t>標準的な分散関係においては</a:t>
            </a:r>
            <a:r>
              <a:rPr lang="en-US" altLang="ja-JP" sz="2000" dirty="0" smtClean="0"/>
              <a:t>,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d</a:t>
            </a:r>
            <a:r>
              <a:rPr kumimoji="1" lang="el-GR" altLang="ja-JP" sz="2000" dirty="0" smtClean="0">
                <a:solidFill>
                  <a:schemeClr val="tx1"/>
                </a:solidFill>
              </a:rPr>
              <a:t>ω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/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dk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=0 </a:t>
            </a:r>
            <a:r>
              <a:rPr lang="ja-JP" altLang="en-US" sz="2000" dirty="0" smtClean="0"/>
              <a:t>は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k=0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 </a:t>
            </a:r>
            <a:r>
              <a:rPr kumimoji="1" lang="ja-JP" altLang="en-US" sz="2000" dirty="0" smtClean="0"/>
              <a:t>において起きるため、発散は生じない。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857496"/>
            <a:ext cx="2776195" cy="24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736"/>
            <a:ext cx="4476236" cy="297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u="sng" dirty="0" smtClean="0"/>
              <a:t>Van Hove singularity</a:t>
            </a:r>
            <a:r>
              <a:rPr kumimoji="1" lang="ja-JP" altLang="en-US" u="sng" dirty="0" smtClean="0"/>
              <a:t>の例</a:t>
            </a: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1538" y="928670"/>
            <a:ext cx="6471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Quark propagator</a:t>
            </a:r>
            <a:r>
              <a:rPr lang="ja-JP" altLang="en-US" sz="2400" dirty="0" smtClean="0"/>
              <a:t>に現れる</a:t>
            </a:r>
            <a:r>
              <a:rPr lang="en-US" altLang="ja-JP" sz="2400" dirty="0" smtClean="0"/>
              <a:t>pole</a:t>
            </a:r>
            <a:r>
              <a:rPr lang="ja-JP" altLang="en-US" sz="2400" dirty="0" smtClean="0"/>
              <a:t>としての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plasmino</a:t>
            </a:r>
            <a:r>
              <a:rPr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1643050"/>
            <a:ext cx="34297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Di-lepton production rate </a:t>
            </a:r>
          </a:p>
          <a:p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Van Hove singularity</a:t>
            </a:r>
            <a:r>
              <a:rPr lang="ja-JP" altLang="en-US" sz="2400" dirty="0" smtClean="0"/>
              <a:t>に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おいて発散</a:t>
            </a:r>
            <a:r>
              <a:rPr lang="ja-JP" altLang="en-US" sz="2400" dirty="0" smtClean="0"/>
              <a:t>。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86248" y="4429132"/>
            <a:ext cx="4286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Quark dispersion relation in a medium (left)</a:t>
            </a:r>
          </a:p>
          <a:p>
            <a:r>
              <a:rPr kumimoji="1" lang="en-US" altLang="ja-JP" dirty="0" smtClean="0"/>
              <a:t>and the di-lepton production rate (right).</a:t>
            </a:r>
          </a:p>
          <a:p>
            <a:r>
              <a:rPr lang="en-US" altLang="ja-JP" dirty="0" smtClean="0"/>
              <a:t>(Barteen-Pisarski-Yuan, PRL64(1990)2242.)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8662" y="5572140"/>
            <a:ext cx="743581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N=4 SYM </a:t>
            </a:r>
            <a:r>
              <a:rPr lang="ja-JP" altLang="en-US" sz="2800" dirty="0" smtClean="0"/>
              <a:t>においても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finite R-charge</a:t>
            </a:r>
            <a:r>
              <a:rPr kumimoji="1" lang="ja-JP" altLang="en-US" sz="2800" dirty="0" smtClean="0"/>
              <a:t>では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anomaly 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induced</a:t>
            </a:r>
            <a:r>
              <a:rPr lang="en-US" altLang="ja-JP" sz="2800" dirty="0" smtClean="0">
                <a:solidFill>
                  <a:srgbClr val="FF0000"/>
                </a:solidFill>
              </a:rPr>
              <a:t> Van Hove singularity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が存在する。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まとめ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0034" y="5429264"/>
            <a:ext cx="8282075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chemeClr val="tx2"/>
                </a:solidFill>
              </a:rPr>
              <a:t>5d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>
                <a:solidFill>
                  <a:schemeClr val="tx2"/>
                </a:solidFill>
              </a:rPr>
              <a:t>Einstein+Maxwell+CS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理論は非常に</a:t>
            </a:r>
            <a:r>
              <a:rPr lang="ja-JP" altLang="en-US" sz="2800" dirty="0" smtClean="0"/>
              <a:t>面白い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ja-JP" altLang="en-US" sz="2800" dirty="0" smtClean="0"/>
              <a:t>不均一相への相転移を</a:t>
            </a:r>
            <a:r>
              <a:rPr lang="en-US" altLang="ja-JP" sz="2800" dirty="0" smtClean="0"/>
              <a:t>holographic</a:t>
            </a:r>
            <a:r>
              <a:rPr lang="ja-JP" altLang="en-US" sz="2800" dirty="0" smtClean="0"/>
              <a:t>に表すモデル（</a:t>
            </a:r>
            <a:r>
              <a:rPr lang="en-US" altLang="ja-JP" sz="2800" dirty="0" smtClean="0"/>
              <a:t>?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034" y="928670"/>
            <a:ext cx="8401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ja-JP" altLang="en-US" sz="2800" dirty="0" smtClean="0"/>
              <a:t> 十分大きな</a:t>
            </a:r>
            <a:r>
              <a:rPr lang="en-US" altLang="ja-JP" sz="2800" dirty="0" smtClean="0"/>
              <a:t>CS</a:t>
            </a:r>
            <a:r>
              <a:rPr lang="ja-JP" altLang="en-US" sz="2800" dirty="0" smtClean="0"/>
              <a:t>項のあるモデルにおいて</a:t>
            </a:r>
            <a:endParaRPr lang="en-US" altLang="ja-JP" sz="2800" dirty="0" smtClean="0"/>
          </a:p>
          <a:p>
            <a:pPr lvl="0"/>
            <a:r>
              <a:rPr lang="ja-JP" altLang="en-US" sz="2800" dirty="0" smtClean="0"/>
              <a:t>　</a:t>
            </a:r>
            <a:r>
              <a:rPr lang="en-US" altLang="ja-JP" sz="2800" dirty="0" smtClean="0"/>
              <a:t>5d RN-</a:t>
            </a:r>
            <a:r>
              <a:rPr lang="en-US" altLang="ja-JP" sz="2800" dirty="0" err="1" smtClean="0"/>
              <a:t>AdS</a:t>
            </a:r>
            <a:r>
              <a:rPr lang="en-US" altLang="ja-JP" sz="2800" dirty="0" smtClean="0"/>
              <a:t> black hole </a:t>
            </a:r>
            <a:r>
              <a:rPr lang="ja-JP" altLang="en-US" sz="2800" dirty="0" smtClean="0"/>
              <a:t>の</a:t>
            </a:r>
            <a:r>
              <a:rPr lang="ja-JP" altLang="en-US" sz="2800" dirty="0" smtClean="0">
                <a:solidFill>
                  <a:srgbClr val="FF0000"/>
                </a:solidFill>
              </a:rPr>
              <a:t>新しい不安定性</a:t>
            </a:r>
            <a:r>
              <a:rPr lang="ja-JP" altLang="en-US" sz="2800" dirty="0" smtClean="0"/>
              <a:t>を見つけた。</a:t>
            </a:r>
            <a:endParaRPr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4286256"/>
            <a:ext cx="73869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ja-JP" altLang="en-US" sz="2800" dirty="0" smtClean="0">
                <a:solidFill>
                  <a:prstClr val="black"/>
                </a:solidFill>
              </a:rPr>
              <a:t>系が安定な場合であっても、「</a:t>
            </a:r>
            <a:r>
              <a:rPr lang="ja-JP" altLang="en-US" sz="2800" dirty="0" smtClean="0">
                <a:solidFill>
                  <a:prstClr val="black"/>
                </a:solidFill>
              </a:rPr>
              <a:t>円偏向モード」は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非標準的な分散関係</a:t>
            </a:r>
            <a:r>
              <a:rPr lang="ja-JP" altLang="en-US" sz="2800" dirty="0" smtClean="0">
                <a:solidFill>
                  <a:prstClr val="black"/>
                </a:solidFill>
              </a:rPr>
              <a:t>を持つ。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034" y="2000240"/>
            <a:ext cx="64235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ja-JP" altLang="en-US" sz="2800" dirty="0" smtClean="0">
                <a:solidFill>
                  <a:prstClr val="black"/>
                </a:solidFill>
              </a:rPr>
              <a:t>その不安定モードは</a:t>
            </a:r>
            <a:r>
              <a:rPr lang="ja-JP" altLang="en-US" sz="2800" dirty="0" smtClean="0">
                <a:solidFill>
                  <a:srgbClr val="FF0000"/>
                </a:solidFill>
              </a:rPr>
              <a:t>有限運動量</a:t>
            </a:r>
            <a:r>
              <a:rPr lang="ja-JP" altLang="en-US" sz="2800" dirty="0" smtClean="0">
                <a:solidFill>
                  <a:prstClr val="black"/>
                </a:solidFill>
              </a:rPr>
              <a:t>を</a:t>
            </a:r>
            <a:r>
              <a:rPr lang="ja-JP" altLang="en-US" sz="2800" dirty="0" smtClean="0">
                <a:solidFill>
                  <a:prstClr val="black"/>
                </a:solidFill>
              </a:rPr>
              <a:t>持つ。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</a:rPr>
              <a:t>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不均一状態</a:t>
            </a:r>
            <a:r>
              <a:rPr lang="ja-JP" altLang="en-US" sz="2800" dirty="0" smtClean="0">
                <a:solidFill>
                  <a:prstClr val="black"/>
                </a:solidFill>
              </a:rPr>
              <a:t>への転移を示唆。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34" y="2857496"/>
            <a:ext cx="82514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ja-JP" altLang="en-US" sz="2800" dirty="0" smtClean="0">
                <a:solidFill>
                  <a:prstClr val="black"/>
                </a:solidFill>
              </a:rPr>
              <a:t>ただし</a:t>
            </a:r>
            <a:r>
              <a:rPr lang="en-US" altLang="ja-JP" sz="2800" dirty="0" smtClean="0">
                <a:solidFill>
                  <a:prstClr val="black"/>
                </a:solidFill>
              </a:rPr>
              <a:t>10d type IIB </a:t>
            </a:r>
            <a:r>
              <a:rPr lang="en-US" altLang="ja-JP" sz="2800" dirty="0" smtClean="0">
                <a:solidFill>
                  <a:srgbClr val="FF0000"/>
                </a:solidFill>
              </a:rPr>
              <a:t>SUGRA</a:t>
            </a:r>
            <a:r>
              <a:rPr lang="ja-JP" altLang="en-US" sz="2800" dirty="0" smtClean="0">
                <a:solidFill>
                  <a:prstClr val="black"/>
                </a:solidFill>
              </a:rPr>
              <a:t>と</a:t>
            </a:r>
            <a:r>
              <a:rPr lang="en-US" altLang="ja-JP" sz="2800" dirty="0" smtClean="0">
                <a:solidFill>
                  <a:prstClr val="black"/>
                </a:solidFill>
              </a:rPr>
              <a:t>consistent</a:t>
            </a:r>
            <a:r>
              <a:rPr lang="ja-JP" altLang="en-US" sz="2800" dirty="0" smtClean="0">
                <a:solidFill>
                  <a:prstClr val="black"/>
                </a:solidFill>
              </a:rPr>
              <a:t>な</a:t>
            </a:r>
            <a:r>
              <a:rPr lang="en-US" altLang="ja-JP" sz="2800" dirty="0" smtClean="0">
                <a:solidFill>
                  <a:prstClr val="black"/>
                </a:solidFill>
              </a:rPr>
              <a:t>CS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coupling</a:t>
            </a:r>
            <a:r>
              <a:rPr lang="ja-JP" altLang="en-US" sz="2800" dirty="0" smtClean="0">
                <a:solidFill>
                  <a:prstClr val="black"/>
                </a:solidFill>
              </a:rPr>
              <a:t>を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2800" dirty="0" smtClean="0">
                <a:solidFill>
                  <a:prstClr val="black"/>
                </a:solidFill>
              </a:rPr>
              <a:t>　用いると（例え</a:t>
            </a:r>
            <a:r>
              <a:rPr lang="en-US" altLang="ja-JP" sz="2800" dirty="0" smtClean="0">
                <a:solidFill>
                  <a:prstClr val="black"/>
                </a:solidFill>
              </a:rPr>
              <a:t>SUSY</a:t>
            </a:r>
            <a:r>
              <a:rPr lang="ja-JP" altLang="en-US" sz="2800" dirty="0" smtClean="0">
                <a:solidFill>
                  <a:prstClr val="black"/>
                </a:solidFill>
              </a:rPr>
              <a:t>を破る解であっても）</a:t>
            </a:r>
            <a:r>
              <a:rPr lang="ja-JP" altLang="en-US" sz="2800" dirty="0" smtClean="0">
                <a:solidFill>
                  <a:schemeClr val="tx2"/>
                </a:solidFill>
              </a:rPr>
              <a:t>調べた範囲</a:t>
            </a:r>
            <a:endParaRPr lang="en-US" altLang="ja-JP" sz="2800" dirty="0" smtClean="0">
              <a:solidFill>
                <a:schemeClr val="tx2"/>
              </a:solidFill>
            </a:endParaRPr>
          </a:p>
          <a:p>
            <a:pPr lvl="0"/>
            <a:r>
              <a:rPr lang="ja-JP" altLang="en-US" sz="2800" dirty="0" smtClean="0">
                <a:solidFill>
                  <a:schemeClr val="tx2"/>
                </a:solidFill>
              </a:rPr>
              <a:t>　では</a:t>
            </a:r>
            <a:r>
              <a:rPr lang="ja-JP" altLang="en-US" sz="2800" dirty="0" smtClean="0">
                <a:solidFill>
                  <a:prstClr val="black"/>
                </a:solidFill>
              </a:rPr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かろうじて安定</a:t>
            </a:r>
            <a:r>
              <a:rPr lang="ja-JP" altLang="en-US" sz="2800" dirty="0" smtClean="0">
                <a:solidFill>
                  <a:prstClr val="black"/>
                </a:solidFill>
              </a:rPr>
              <a:t>であった。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議論</a:t>
            </a:r>
            <a:endParaRPr kumimoji="1" lang="ja-JP" altLang="en-US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0232" y="1142984"/>
            <a:ext cx="578647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Einstein+Maxwell+Chern</a:t>
            </a:r>
            <a:r>
              <a:rPr kumimoji="1" lang="en-US" altLang="ja-JP" sz="2400" dirty="0" smtClean="0"/>
              <a:t>-Simons with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angular momentum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(and charge)</a:t>
            </a:r>
            <a:r>
              <a:rPr kumimoji="1" lang="ja-JP" altLang="en-US" sz="2400" dirty="0" smtClean="0"/>
              <a:t>との類似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00496" y="2571744"/>
            <a:ext cx="460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Kunz and Navarro-Lerida, </a:t>
            </a:r>
            <a:r>
              <a:rPr kumimoji="1" lang="en-US" altLang="ja-JP" dirty="0" err="1" smtClean="0"/>
              <a:t>hep-th</a:t>
            </a:r>
            <a:r>
              <a:rPr kumimoji="1" lang="en-US" altLang="ja-JP" dirty="0" smtClean="0"/>
              <a:t>/0510250</a:t>
            </a:r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14810" y="3143248"/>
            <a:ext cx="39530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</a:t>
            </a:r>
            <a:r>
              <a:rPr kumimoji="1" lang="ja-JP" altLang="en-US" dirty="0" smtClean="0"/>
              <a:t>の場合ではあるが、</a:t>
            </a:r>
            <a:r>
              <a:rPr kumimoji="1" lang="en-US" altLang="ja-JP" dirty="0" smtClean="0"/>
              <a:t>CS coupling </a:t>
            </a:r>
            <a:r>
              <a:rPr kumimoji="1" lang="el-GR" altLang="ja-JP" dirty="0" smtClean="0"/>
              <a:t>λ</a:t>
            </a:r>
            <a:r>
              <a:rPr kumimoji="1" lang="ja-JP" altLang="en-US" dirty="0" smtClean="0"/>
              <a:t>が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tx2"/>
                </a:solidFill>
              </a:rPr>
              <a:t>SUGRA</a:t>
            </a:r>
            <a:r>
              <a:rPr lang="ja-JP" altLang="en-US" dirty="0" smtClean="0">
                <a:solidFill>
                  <a:schemeClr val="tx2"/>
                </a:solidFill>
              </a:rPr>
              <a:t>の値</a:t>
            </a:r>
            <a:r>
              <a:rPr lang="en-US" altLang="ja-JP" dirty="0" smtClean="0"/>
              <a:t>(</a:t>
            </a:r>
            <a:r>
              <a:rPr lang="el-GR" altLang="ja-JP" dirty="0" smtClean="0"/>
              <a:t>λ</a:t>
            </a:r>
            <a:r>
              <a:rPr lang="en-US" altLang="ja-JP" dirty="0" smtClean="0"/>
              <a:t>=1)</a:t>
            </a:r>
            <a:r>
              <a:rPr lang="ja-JP" altLang="en-US" dirty="0" smtClean="0"/>
              <a:t>を超えると熱力学的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不安定性</a:t>
            </a:r>
            <a:r>
              <a:rPr lang="ja-JP" altLang="en-US" dirty="0" smtClean="0"/>
              <a:t>が存在する。</a:t>
            </a:r>
            <a:endParaRPr kumimoji="1" lang="ja-JP" altLang="en-US" dirty="0"/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40005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グループ化 9"/>
          <p:cNvGrpSpPr/>
          <p:nvPr/>
        </p:nvGrpSpPr>
        <p:grpSpPr>
          <a:xfrm>
            <a:off x="4000496" y="4286256"/>
            <a:ext cx="4910319" cy="1566272"/>
            <a:chOff x="4000496" y="4286256"/>
            <a:chExt cx="4910319" cy="156627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857884" y="4286256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提案</a:t>
              </a:r>
              <a:endParaRPr kumimoji="1" lang="ja-JP" altLang="en-US" sz="28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000496" y="4929198"/>
              <a:ext cx="4910319" cy="923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Chong-</a:t>
              </a:r>
              <a:r>
                <a:rPr kumimoji="1" lang="en-US" altLang="ja-JP" dirty="0" err="1" smtClean="0"/>
                <a:t>Cvetic</a:t>
              </a:r>
              <a:r>
                <a:rPr kumimoji="1" lang="en-US" altLang="ja-JP" dirty="0" smtClean="0"/>
                <a:t>-</a:t>
              </a:r>
              <a:r>
                <a:rPr kumimoji="1" lang="en-US" altLang="ja-JP" dirty="0" err="1" smtClean="0"/>
                <a:t>Lü</a:t>
              </a:r>
              <a:r>
                <a:rPr kumimoji="1" lang="en-US" altLang="ja-JP" dirty="0" smtClean="0"/>
                <a:t>-Pope (PRL95(2005)161301)</a:t>
              </a:r>
              <a:r>
                <a:rPr kumimoji="1" lang="ja-JP" altLang="en-US" dirty="0" smtClean="0"/>
                <a:t>の</a:t>
              </a:r>
              <a:endParaRPr kumimoji="1" lang="en-US" altLang="ja-JP" dirty="0" smtClean="0"/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charged rotating BH with </a:t>
              </a:r>
              <a:r>
                <a:rPr lang="el-GR" altLang="ja-JP" dirty="0" smtClean="0">
                  <a:solidFill>
                    <a:srgbClr val="FF0000"/>
                  </a:solidFill>
                </a:rPr>
                <a:t>Λ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&lt;0</a:t>
              </a:r>
              <a:r>
                <a:rPr lang="ja-JP" altLang="en-US" dirty="0" smtClean="0">
                  <a:solidFill>
                    <a:srgbClr val="FF0000"/>
                  </a:solidFill>
                </a:rPr>
                <a:t> </a:t>
              </a:r>
              <a:r>
                <a:rPr lang="ja-JP" altLang="en-US" dirty="0" smtClean="0"/>
                <a:t>において同様の</a:t>
              </a:r>
              <a:endParaRPr lang="en-US" altLang="ja-JP" dirty="0" smtClean="0"/>
            </a:p>
            <a:p>
              <a:r>
                <a:rPr lang="ja-JP" altLang="en-US" dirty="0" smtClean="0"/>
                <a:t>円偏向モードの安定性解析</a:t>
              </a:r>
              <a:r>
                <a:rPr lang="en-US" altLang="ja-JP" dirty="0" smtClean="0"/>
                <a:t> </a:t>
              </a:r>
              <a:r>
                <a:rPr lang="ja-JP" altLang="en-US" dirty="0" smtClean="0"/>
                <a:t>をしてみてはどうか。</a:t>
              </a:r>
              <a:endParaRPr kumimoji="1" lang="ja-JP" altLang="en-US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000496" y="6072206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本研究との関連性は？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なぜ</a:t>
            </a:r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-Simons</a:t>
            </a:r>
            <a:r>
              <a:rPr kumimoji="1" lang="ja-JP" altLang="en-US" dirty="0" smtClean="0"/>
              <a:t>項を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考えるのか？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28596" y="1071546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Einstein+Maxwell+</a:t>
            </a:r>
            <a:r>
              <a:rPr kumimoji="1" lang="en-US" altLang="ja-JP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Chern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-Simons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kumimoji="1" lang="en-US" altLang="ja-JP" u="sng" dirty="0" err="1" smtClean="0"/>
              <a:t>AdS</a:t>
            </a:r>
            <a:r>
              <a:rPr kumimoji="1" lang="en-US" altLang="ja-JP" u="sng" dirty="0" smtClean="0"/>
              <a:t>/CFT </a:t>
            </a:r>
            <a:r>
              <a:rPr kumimoji="1" lang="ja-JP" altLang="en-US" u="sng" dirty="0" smtClean="0"/>
              <a:t>対応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28992" y="1357298"/>
            <a:ext cx="2662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典型的な対応例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5619" y="2000240"/>
            <a:ext cx="8272201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3+1</a:t>
            </a:r>
            <a:r>
              <a:rPr kumimoji="1" lang="ja-JP" altLang="en-US" sz="2800" dirty="0" smtClean="0"/>
              <a:t>次元の</a:t>
            </a:r>
            <a:r>
              <a:rPr kumimoji="1" lang="en-US" altLang="ja-JP" sz="2800" dirty="0" smtClean="0"/>
              <a:t>N=4 large-Nc SU(Nc) </a:t>
            </a:r>
            <a:r>
              <a:rPr kumimoji="1" lang="en-US" altLang="ja-JP" sz="2800" dirty="0" smtClean="0">
                <a:solidFill>
                  <a:schemeClr val="tx2"/>
                </a:solidFill>
              </a:rPr>
              <a:t>super Yang-Mills </a:t>
            </a:r>
            <a:r>
              <a:rPr kumimoji="1" lang="en-US" altLang="ja-JP" sz="2800" dirty="0" smtClean="0"/>
              <a:t>(SYM) </a:t>
            </a:r>
          </a:p>
          <a:p>
            <a:pPr algn="ctr"/>
            <a:r>
              <a:rPr kumimoji="1" lang="ja-JP" altLang="en-US" sz="2800" dirty="0" smtClean="0"/>
              <a:t>理論</a:t>
            </a:r>
            <a:r>
              <a:rPr lang="ja-JP" altLang="en-US" sz="2800" dirty="0" smtClean="0"/>
              <a:t>の強結合極限</a:t>
            </a:r>
            <a:r>
              <a:rPr lang="en-US" altLang="ja-JP" sz="2800" dirty="0" smtClean="0"/>
              <a:t>(g</a:t>
            </a:r>
            <a:r>
              <a:rPr lang="en-US" altLang="ja-JP" sz="2800" baseline="-25000" dirty="0" smtClean="0"/>
              <a:t>YM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N</a:t>
            </a:r>
            <a:r>
              <a:rPr lang="en-US" altLang="ja-JP" sz="2800" baseline="-25000" dirty="0" smtClean="0"/>
              <a:t>c</a:t>
            </a:r>
            <a:r>
              <a:rPr lang="en-US" altLang="ja-JP" sz="2800" dirty="0" smtClean="0"/>
              <a:t> &gt;&gt;1)</a:t>
            </a:r>
            <a:r>
              <a:rPr lang="ja-JP" altLang="en-US" sz="2800" dirty="0" smtClean="0"/>
              <a:t>の</a:t>
            </a:r>
            <a:r>
              <a:rPr lang="ja-JP" altLang="en-US" sz="2800" dirty="0" smtClean="0">
                <a:solidFill>
                  <a:srgbClr val="FF0000"/>
                </a:solidFill>
              </a:rPr>
              <a:t>量子論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4071942"/>
            <a:ext cx="821537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tx2"/>
                </a:solidFill>
              </a:rPr>
              <a:t>AdS</a:t>
            </a:r>
            <a:r>
              <a:rPr lang="en-US" altLang="ja-JP" sz="2800" baseline="-25000" dirty="0" smtClean="0">
                <a:solidFill>
                  <a:schemeClr val="tx2"/>
                </a:solidFill>
              </a:rPr>
              <a:t>5</a:t>
            </a:r>
            <a:r>
              <a:rPr lang="en-US" altLang="ja-JP" sz="2800" dirty="0" smtClean="0">
                <a:solidFill>
                  <a:schemeClr val="tx2"/>
                </a:solidFill>
                <a:ea typeface="Cambria Math"/>
              </a:rPr>
              <a:t>×S</a:t>
            </a:r>
            <a:r>
              <a:rPr lang="en-US" altLang="ja-JP" sz="2800" baseline="30000" dirty="0" smtClean="0">
                <a:solidFill>
                  <a:schemeClr val="tx2"/>
                </a:solidFill>
                <a:ea typeface="Cambria Math"/>
              </a:rPr>
              <a:t>5</a:t>
            </a:r>
            <a:r>
              <a:rPr lang="ja-JP" altLang="en-US" sz="2800" dirty="0" smtClean="0">
                <a:solidFill>
                  <a:schemeClr val="tx1"/>
                </a:solidFill>
              </a:rPr>
              <a:t>上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Type IIB </a:t>
            </a:r>
            <a:r>
              <a:rPr lang="en-US" altLang="ja-JP" sz="2800" dirty="0" smtClean="0">
                <a:solidFill>
                  <a:schemeClr val="tx2"/>
                </a:solidFill>
              </a:rPr>
              <a:t>super gravity</a:t>
            </a:r>
            <a:r>
              <a:rPr lang="ja-JP" altLang="en-US" sz="2800" dirty="0" smtClean="0">
                <a:solidFill>
                  <a:schemeClr val="tx1"/>
                </a:solidFill>
              </a:rPr>
              <a:t>理論の</a:t>
            </a:r>
            <a:r>
              <a:rPr lang="ja-JP" altLang="en-US" sz="2800" dirty="0" smtClean="0">
                <a:solidFill>
                  <a:srgbClr val="FF0000"/>
                </a:solidFill>
              </a:rPr>
              <a:t>古典論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上下矢印 6"/>
          <p:cNvSpPr/>
          <p:nvPr/>
        </p:nvSpPr>
        <p:spPr>
          <a:xfrm>
            <a:off x="4286248" y="3143248"/>
            <a:ext cx="357190" cy="7143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321468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等価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0100" y="5214950"/>
            <a:ext cx="7771679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ゲージ理論側の</a:t>
            </a:r>
            <a:r>
              <a:rPr kumimoji="1" lang="ja-JP" altLang="en-US" sz="2800" dirty="0" smtClean="0">
                <a:solidFill>
                  <a:schemeClr val="tx2"/>
                </a:solidFill>
              </a:rPr>
              <a:t>量子効果</a:t>
            </a:r>
            <a:r>
              <a:rPr kumimoji="1" lang="ja-JP" altLang="en-US" sz="2800" dirty="0" smtClean="0"/>
              <a:t>も、重力側では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古典的</a:t>
            </a:r>
            <a:r>
              <a:rPr kumimoji="1" lang="ja-JP" altLang="en-US" sz="2800" dirty="0" smtClean="0"/>
              <a:t>に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表現されている。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ja-JP" altLang="en-US" u="sng" dirty="0" smtClean="0"/>
              <a:t>量子異常</a:t>
            </a:r>
            <a:r>
              <a:rPr lang="en-US" altLang="ja-JP" u="sng" dirty="0" smtClean="0"/>
              <a:t>(anomaly)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2976" y="1214422"/>
            <a:ext cx="7281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古典的には存在する理論の対称性が</a:t>
            </a:r>
            <a:r>
              <a:rPr lang="ja-JP" altLang="en-US" sz="2800" dirty="0" smtClean="0">
                <a:solidFill>
                  <a:srgbClr val="FF0000"/>
                </a:solidFill>
              </a:rPr>
              <a:t>量子効果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によって破れる物理現象。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235743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この効果は有効作用においては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Wess</a:t>
            </a:r>
            <a:r>
              <a:rPr lang="en-US" altLang="ja-JP" sz="2400" dirty="0" smtClean="0">
                <a:solidFill>
                  <a:srgbClr val="FF0000"/>
                </a:solidFill>
              </a:rPr>
              <a:t>-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Zumino</a:t>
            </a:r>
            <a:r>
              <a:rPr lang="en-US" altLang="ja-JP" sz="2400" dirty="0" smtClean="0">
                <a:solidFill>
                  <a:srgbClr val="FF0000"/>
                </a:solidFill>
              </a:rPr>
              <a:t>-Witten </a:t>
            </a:r>
            <a:r>
              <a:rPr lang="ja-JP" altLang="en-US" sz="2400" dirty="0" smtClean="0">
                <a:solidFill>
                  <a:srgbClr val="FF0000"/>
                </a:solidFill>
              </a:rPr>
              <a:t>項　</a:t>
            </a:r>
            <a:r>
              <a:rPr lang="en-US" altLang="ja-JP" sz="2400" dirty="0" smtClean="0">
                <a:solidFill>
                  <a:srgbClr val="FF0000"/>
                </a:solidFill>
              </a:rPr>
              <a:t>(WZW</a:t>
            </a:r>
            <a:r>
              <a:rPr lang="ja-JP" altLang="en-US" sz="2400" dirty="0" smtClean="0">
                <a:solidFill>
                  <a:srgbClr val="FF0000"/>
                </a:solidFill>
              </a:rPr>
              <a:t>項</a:t>
            </a:r>
            <a:r>
              <a:rPr lang="en-US" altLang="ja-JP" sz="2400" dirty="0" smtClean="0">
                <a:solidFill>
                  <a:srgbClr val="FF0000"/>
                </a:solidFill>
              </a:rPr>
              <a:t>)</a:t>
            </a:r>
            <a:r>
              <a:rPr lang="ja-JP" altLang="en-US" sz="2400" dirty="0" smtClean="0"/>
              <a:t>によって現わされることが知られている。</a:t>
            </a:r>
            <a:endParaRPr kumimoji="1" lang="ja-JP" altLang="en-US" sz="24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642910" y="3286124"/>
            <a:ext cx="8222123" cy="1545377"/>
            <a:chOff x="642910" y="3286124"/>
            <a:chExt cx="8222123" cy="1545377"/>
          </a:xfrm>
        </p:grpSpPr>
        <p:sp>
          <p:nvSpPr>
            <p:cNvPr id="7" name="下矢印 6"/>
            <p:cNvSpPr/>
            <p:nvPr/>
          </p:nvSpPr>
          <p:spPr>
            <a:xfrm>
              <a:off x="4143372" y="3286124"/>
              <a:ext cx="500066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42910" y="4000504"/>
              <a:ext cx="82221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ゲージ理論側に</a:t>
              </a:r>
              <a:r>
                <a:rPr kumimoji="1" lang="en-US" altLang="ja-JP" sz="2400" dirty="0" smtClean="0"/>
                <a:t>anomaly</a:t>
              </a:r>
              <a:r>
                <a:rPr kumimoji="1" lang="ja-JP" altLang="en-US" sz="2400" dirty="0" smtClean="0"/>
                <a:t>があれば、対応する重力理論側にも、</a:t>
              </a:r>
              <a:endParaRPr kumimoji="1" lang="en-US" altLang="ja-JP" sz="2400" dirty="0" smtClean="0"/>
            </a:p>
            <a:p>
              <a:r>
                <a:rPr kumimoji="1" lang="en-US" altLang="ja-JP" sz="2400" u="sng" dirty="0" smtClean="0"/>
                <a:t>WZW</a:t>
              </a:r>
              <a:r>
                <a:rPr kumimoji="1" lang="ja-JP" altLang="en-US" sz="2400" u="sng" dirty="0" smtClean="0"/>
                <a:t>項の働きをする項</a:t>
              </a:r>
              <a:r>
                <a:rPr kumimoji="1" lang="ja-JP" altLang="en-US" sz="2400" dirty="0" smtClean="0"/>
                <a:t>が</a:t>
              </a:r>
              <a:r>
                <a:rPr kumimoji="1" lang="ja-JP" altLang="en-US" sz="2400" dirty="0" smtClean="0">
                  <a:solidFill>
                    <a:srgbClr val="FF0000"/>
                  </a:solidFill>
                </a:rPr>
                <a:t>古典的</a:t>
              </a:r>
              <a:r>
                <a:rPr lang="ja-JP" altLang="en-US" sz="2400" dirty="0" smtClean="0">
                  <a:solidFill>
                    <a:srgbClr val="FF0000"/>
                  </a:solidFill>
                </a:rPr>
                <a:t>に</a:t>
              </a:r>
              <a:r>
                <a:rPr lang="ja-JP" altLang="en-US" sz="2400" dirty="0" smtClean="0"/>
                <a:t>存在しているはずである。</a:t>
              </a:r>
              <a:endParaRPr kumimoji="1" lang="ja-JP" altLang="en-US" sz="2400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714480" y="4929198"/>
            <a:ext cx="7061082" cy="1726654"/>
            <a:chOff x="1714480" y="4929198"/>
            <a:chExt cx="7061082" cy="1726654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714480" y="4929198"/>
              <a:ext cx="6738923" cy="1271767"/>
              <a:chOff x="1785918" y="5214950"/>
              <a:chExt cx="6738923" cy="1271767"/>
            </a:xfrm>
          </p:grpSpPr>
          <p:sp>
            <p:nvSpPr>
              <p:cNvPr id="9" name="曲折矢印 8"/>
              <p:cNvSpPr/>
              <p:nvPr/>
            </p:nvSpPr>
            <p:spPr>
              <a:xfrm flipV="1">
                <a:off x="1785918" y="5214950"/>
                <a:ext cx="571504" cy="571504"/>
              </a:xfrm>
              <a:prstGeom prst="ben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2571736" y="5286388"/>
                <a:ext cx="5953105" cy="120032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/>
                  <a:t>この講演で</a:t>
                </a:r>
                <a:r>
                  <a:rPr kumimoji="1" lang="ja-JP" altLang="en-US" sz="2400" dirty="0" smtClean="0"/>
                  <a:t>扱う</a:t>
                </a:r>
                <a:r>
                  <a:rPr kumimoji="1" lang="ja-JP" altLang="en-US" sz="2400" dirty="0" smtClean="0">
                    <a:solidFill>
                      <a:schemeClr val="tx2"/>
                    </a:solidFill>
                  </a:rPr>
                  <a:t>重力理論の</a:t>
                </a:r>
                <a:r>
                  <a:rPr kumimoji="1" lang="en-US" altLang="ja-JP" sz="2400" dirty="0" err="1" smtClean="0">
                    <a:solidFill>
                      <a:srgbClr val="FF0000"/>
                    </a:solidFill>
                  </a:rPr>
                  <a:t>Chern</a:t>
                </a:r>
                <a:r>
                  <a:rPr kumimoji="1" lang="en-US" altLang="ja-JP" sz="2400" dirty="0" smtClean="0">
                    <a:solidFill>
                      <a:srgbClr val="FF0000"/>
                    </a:solidFill>
                  </a:rPr>
                  <a:t>-Simons</a:t>
                </a:r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項</a:t>
                </a:r>
                <a:r>
                  <a:rPr kumimoji="1" lang="ja-JP" altLang="en-US" sz="2400" dirty="0" smtClean="0"/>
                  <a:t>：</a:t>
                </a:r>
                <a:endParaRPr kumimoji="1" lang="en-US" altLang="ja-JP" sz="2400" dirty="0" smtClean="0"/>
              </a:p>
              <a:p>
                <a:r>
                  <a:rPr lang="en-US" altLang="ja-JP" sz="2400" dirty="0" smtClean="0"/>
                  <a:t>N=4 SYM</a:t>
                </a:r>
                <a:r>
                  <a:rPr lang="ja-JP" altLang="en-US" sz="2400" dirty="0" smtClean="0"/>
                  <a:t>の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R-symmetry</a:t>
                </a:r>
                <a:r>
                  <a:rPr lang="ja-JP" altLang="en-US" sz="2400" dirty="0" smtClean="0">
                    <a:solidFill>
                      <a:srgbClr val="FF0000"/>
                    </a:solidFill>
                  </a:rPr>
                  <a:t>の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anomaly</a:t>
                </a:r>
                <a:r>
                  <a:rPr lang="ja-JP" altLang="en-US" sz="2400" dirty="0" smtClean="0"/>
                  <a:t>を表現する</a:t>
                </a:r>
                <a:endParaRPr lang="en-US" altLang="ja-JP" sz="2400" dirty="0" smtClean="0"/>
              </a:p>
              <a:p>
                <a:r>
                  <a:rPr kumimoji="1" lang="en-US" altLang="ja-JP" sz="2400" dirty="0" smtClean="0"/>
                  <a:t>WZW</a:t>
                </a:r>
                <a:r>
                  <a:rPr kumimoji="1" lang="ja-JP" altLang="en-US" sz="2400" dirty="0" smtClean="0"/>
                  <a:t>項に対応。</a:t>
                </a:r>
                <a:endParaRPr kumimoji="1" lang="ja-JP" altLang="en-US" sz="2400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4357686" y="6286520"/>
              <a:ext cx="4417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Witten,  Adv. </a:t>
              </a:r>
              <a:r>
                <a:rPr kumimoji="1" lang="en-US" altLang="ja-JP" dirty="0" err="1" smtClean="0"/>
                <a:t>Theor</a:t>
              </a:r>
              <a:r>
                <a:rPr kumimoji="1" lang="en-US" altLang="ja-JP" dirty="0" smtClean="0"/>
                <a:t>. Math. Phys. 2 (1998) 253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具体的なセットアップ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5852" y="2928934"/>
            <a:ext cx="705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（</a:t>
            </a:r>
            <a:r>
              <a:rPr lang="en-US" altLang="ja-JP" sz="2400" dirty="0" smtClean="0">
                <a:solidFill>
                  <a:srgbClr val="FF0000"/>
                </a:solidFill>
              </a:rPr>
              <a:t>4d N=4 SYM</a:t>
            </a:r>
            <a:r>
              <a:rPr lang="ja-JP" altLang="en-US" sz="2400" dirty="0" smtClean="0">
                <a:solidFill>
                  <a:srgbClr val="FF0000"/>
                </a:solidFill>
              </a:rPr>
              <a:t>理論</a:t>
            </a:r>
            <a:r>
              <a:rPr lang="ja-JP" altLang="en-US" sz="2400" dirty="0" smtClean="0"/>
              <a:t>に</a:t>
            </a:r>
            <a:r>
              <a:rPr lang="en-US" altLang="ja-JP" sz="2400" dirty="0" smtClean="0"/>
              <a:t>dual</a:t>
            </a:r>
            <a:r>
              <a:rPr lang="ja-JP" altLang="en-US" sz="2400" dirty="0" smtClean="0"/>
              <a:t>な重力理論の解析を念頭に）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u="sng" dirty="0" smtClean="0"/>
              <a:t>重力側の理論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58" y="1428736"/>
            <a:ext cx="7866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10d type IIB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supergravity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→</a:t>
            </a:r>
            <a:r>
              <a:rPr lang="en-US" altLang="ja-JP" sz="2400" dirty="0" smtClean="0">
                <a:solidFill>
                  <a:schemeClr val="tx2"/>
                </a:solidFill>
              </a:rPr>
              <a:t> S</a:t>
            </a:r>
            <a:r>
              <a:rPr lang="en-US" altLang="ja-JP" sz="2400" baseline="30000" dirty="0" smtClean="0">
                <a:solidFill>
                  <a:schemeClr val="tx2"/>
                </a:solidFill>
              </a:rPr>
              <a:t>5</a:t>
            </a:r>
            <a:r>
              <a:rPr lang="en-US" altLang="ja-JP" sz="2400" dirty="0" smtClean="0">
                <a:solidFill>
                  <a:schemeClr val="tx2"/>
                </a:solidFill>
              </a:rPr>
              <a:t> reduction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→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U(1) truncation</a:t>
            </a:r>
            <a:r>
              <a:rPr kumimoji="1" lang="en-US" altLang="ja-JP" sz="2400" dirty="0" smtClean="0"/>
              <a:t>:</a:t>
            </a:r>
            <a:endParaRPr kumimoji="1" lang="ja-JP" altLang="en-US" sz="24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928662" y="2500306"/>
          <a:ext cx="7620754" cy="928694"/>
        </p:xfrm>
        <a:graphic>
          <a:graphicData uri="http://schemas.openxmlformats.org/presentationml/2006/ole">
            <p:oleObj spid="_x0000_s1026" name="数式" r:id="rId3" imgW="3543120" imgH="431640" progId="Equation.3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714480" y="4572008"/>
            <a:ext cx="533864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5-dim.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Einstein (</a:t>
            </a:r>
            <a:r>
              <a:rPr kumimoji="1" lang="el-GR" altLang="ja-JP" sz="2400" dirty="0" smtClean="0">
                <a:solidFill>
                  <a:srgbClr val="FF0000"/>
                </a:solidFill>
              </a:rPr>
              <a:t>Λ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&lt;0)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+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Maxwell</a:t>
            </a:r>
            <a:r>
              <a:rPr kumimoji="1" lang="en-US" altLang="ja-JP" sz="2400" dirty="0" smtClean="0"/>
              <a:t> +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CS term</a:t>
            </a:r>
            <a:r>
              <a:rPr kumimoji="1" lang="en-US" altLang="ja-JP" sz="2400" dirty="0" smtClean="0"/>
              <a:t>.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4282" y="5286388"/>
            <a:ext cx="82173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ja-JP" altLang="en-US" sz="2000" dirty="0" smtClean="0"/>
              <a:t>この理論の解は</a:t>
            </a:r>
            <a:r>
              <a:rPr lang="en-US" altLang="ja-JP" sz="2000" dirty="0" smtClean="0">
                <a:solidFill>
                  <a:schemeClr val="tx2"/>
                </a:solidFill>
              </a:rPr>
              <a:t>10d 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type IIB </a:t>
            </a:r>
            <a:r>
              <a:rPr kumimoji="1" lang="en-US" altLang="ja-JP" sz="2000" dirty="0" err="1" smtClean="0">
                <a:solidFill>
                  <a:schemeClr val="tx2"/>
                </a:solidFill>
              </a:rPr>
              <a:t>supergravity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 </a:t>
            </a:r>
            <a:r>
              <a:rPr kumimoji="1" lang="ja-JP" altLang="en-US" sz="2000" dirty="0" smtClean="0"/>
              <a:t>の解に矛盾なく埋め込まれる。</a:t>
            </a:r>
            <a:endParaRPr kumimoji="1" lang="en-US" altLang="ja-JP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000" dirty="0"/>
              <a:t> </a:t>
            </a:r>
            <a:r>
              <a:rPr lang="ja-JP" altLang="en-US" sz="2000" dirty="0" smtClean="0"/>
              <a:t>この理論は </a:t>
            </a:r>
            <a:r>
              <a:rPr lang="en-US" altLang="ja-JP" sz="2000" dirty="0" smtClean="0">
                <a:solidFill>
                  <a:srgbClr val="FF0000"/>
                </a:solidFill>
              </a:rPr>
              <a:t>4d N=4 SYM theory </a:t>
            </a:r>
            <a:r>
              <a:rPr lang="en-US" altLang="ja-JP" sz="2000" dirty="0" smtClean="0"/>
              <a:t>(with </a:t>
            </a:r>
            <a:r>
              <a:rPr lang="en-US" altLang="ja-JP" sz="2000" dirty="0" smtClean="0">
                <a:solidFill>
                  <a:srgbClr val="FF0000"/>
                </a:solidFill>
              </a:rPr>
              <a:t>R-charge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に等価。</a:t>
            </a:r>
            <a:endParaRPr lang="en-US" altLang="ja-JP" sz="20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000" dirty="0" smtClean="0"/>
              <a:t> </a:t>
            </a:r>
            <a:r>
              <a:rPr kumimoji="1" lang="en-US" altLang="ja-JP" sz="2000" dirty="0" err="1" smtClean="0"/>
              <a:t>Chern</a:t>
            </a:r>
            <a:r>
              <a:rPr kumimoji="1" lang="en-US" altLang="ja-JP" sz="2000" dirty="0" smtClean="0"/>
              <a:t>-Simons</a:t>
            </a:r>
            <a:r>
              <a:rPr kumimoji="1" lang="ja-JP" altLang="en-US" sz="2000" dirty="0" smtClean="0"/>
              <a:t>結合</a:t>
            </a:r>
            <a:r>
              <a:rPr kumimoji="1" lang="en-US" altLang="ja-JP" sz="2000" dirty="0" smtClean="0"/>
              <a:t> </a:t>
            </a:r>
            <a:r>
              <a:rPr kumimoji="1" lang="el-GR" altLang="ja-JP" sz="2000" dirty="0" smtClean="0">
                <a:solidFill>
                  <a:srgbClr val="FF0000"/>
                </a:solidFill>
              </a:rPr>
              <a:t>α</a:t>
            </a:r>
            <a:r>
              <a:rPr kumimoji="1" lang="en-US" altLang="ja-JP" sz="2000" dirty="0" smtClean="0"/>
              <a:t> </a:t>
            </a:r>
            <a:r>
              <a:rPr kumimoji="1" lang="ja-JP" altLang="en-US" sz="2000" dirty="0" smtClean="0"/>
              <a:t>は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SUGRA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の代数が閉じるための要請</a:t>
            </a:r>
            <a:r>
              <a:rPr kumimoji="1" lang="ja-JP" altLang="en-US" sz="2000" dirty="0" smtClean="0"/>
              <a:t>から特別な値に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</a:t>
            </a:r>
            <a:r>
              <a:rPr kumimoji="1" lang="ja-JP" altLang="en-US" sz="2000" dirty="0" smtClean="0"/>
              <a:t>決まっている。</a:t>
            </a:r>
            <a:endParaRPr lang="en-US" altLang="ja-JP" sz="2000" dirty="0" smtClean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6715140" y="3286124"/>
          <a:ext cx="1371600" cy="412750"/>
        </p:xfrm>
        <a:graphic>
          <a:graphicData uri="http://schemas.openxmlformats.org/presentationml/2006/ole">
            <p:oleObj spid="_x0000_s1027" name="数式" r:id="rId4" imgW="799920" imgH="24120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85786" y="378619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（負の宇宙項を持つ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N=2 5d minimal gauged </a:t>
            </a:r>
            <a:r>
              <a:rPr kumimoji="1" lang="en-US" altLang="ja-JP" sz="2000" dirty="0" err="1" smtClean="0">
                <a:solidFill>
                  <a:schemeClr val="tx2"/>
                </a:solidFill>
              </a:rPr>
              <a:t>supergravity</a:t>
            </a:r>
            <a:r>
              <a:rPr kumimoji="1" lang="ja-JP" altLang="en-US" sz="2000" dirty="0" smtClean="0"/>
              <a:t>の</a:t>
            </a:r>
            <a:r>
              <a:rPr kumimoji="1" lang="en-US" altLang="ja-JP" sz="2000" dirty="0" err="1" smtClean="0"/>
              <a:t>bosonic</a:t>
            </a:r>
            <a:r>
              <a:rPr kumimoji="1" lang="en-US" altLang="ja-JP" sz="2000" dirty="0" smtClean="0"/>
              <a:t> part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29190" y="1857364"/>
            <a:ext cx="3943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Günaydin, Sierra and Townsend, NPB242(1984)244;</a:t>
            </a:r>
          </a:p>
          <a:p>
            <a:r>
              <a:rPr lang="en-US" altLang="ja-JP" sz="1400" dirty="0" smtClean="0"/>
              <a:t>Cvetic et. al., NPB668(1999)96.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282" y="1000108"/>
            <a:ext cx="398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次元に</a:t>
            </a:r>
            <a:r>
              <a:rPr kumimoji="1" lang="en-US" altLang="ja-JP" sz="2400" dirty="0" smtClean="0"/>
              <a:t>reduction</a:t>
            </a:r>
            <a:r>
              <a:rPr kumimoji="1" lang="ja-JP" altLang="en-US" sz="2400" dirty="0" smtClean="0"/>
              <a:t>して考える</a:t>
            </a:r>
            <a:r>
              <a:rPr kumimoji="1" lang="ja-JP" altLang="en-US" sz="2000" dirty="0" smtClean="0"/>
              <a:t>。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u="sng" dirty="0" smtClean="0"/>
              <a:t>運動方程式</a:t>
            </a:r>
            <a:endParaRPr kumimoji="1" lang="ja-JP" altLang="en-US" u="sng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571604" y="1214422"/>
          <a:ext cx="6089650" cy="1785938"/>
        </p:xfrm>
        <a:graphic>
          <a:graphicData uri="http://schemas.openxmlformats.org/presentationml/2006/ole">
            <p:oleObj spid="_x0000_s2050" name="数式" r:id="rId3" imgW="2857320" imgH="838080" progId="Equation.3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14480" y="3286124"/>
            <a:ext cx="6540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</a:rPr>
              <a:t>電場のみ</a:t>
            </a:r>
            <a:r>
              <a:rPr lang="ja-JP" altLang="en-US" sz="2400" dirty="0" smtClean="0"/>
              <a:t>が存在する状況を考えると、</a:t>
            </a:r>
            <a:r>
              <a:rPr lang="ja-JP" altLang="en-US" sz="2400" dirty="0" smtClean="0">
                <a:solidFill>
                  <a:srgbClr val="FF0000"/>
                </a:solidFill>
              </a:rPr>
              <a:t>解に対する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err="1" smtClean="0"/>
              <a:t>Chern</a:t>
            </a:r>
            <a:r>
              <a:rPr lang="en-US" altLang="ja-JP" sz="2400" dirty="0" smtClean="0"/>
              <a:t>-Simons</a:t>
            </a:r>
            <a:r>
              <a:rPr lang="ja-JP" altLang="en-US" sz="2400" dirty="0" smtClean="0"/>
              <a:t>項の寄与は</a:t>
            </a:r>
            <a:r>
              <a:rPr kumimoji="1" lang="ja-JP" altLang="en-US" sz="2400" dirty="0" smtClean="0"/>
              <a:t>消える。</a:t>
            </a:r>
            <a:endParaRPr kumimoji="1" lang="ja-JP" altLang="en-US" sz="2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500034" y="4429132"/>
            <a:ext cx="8221789" cy="523220"/>
            <a:chOff x="1142976" y="4572008"/>
            <a:chExt cx="8221789" cy="523220"/>
          </a:xfrm>
        </p:grpSpPr>
        <p:sp>
          <p:nvSpPr>
            <p:cNvPr id="5" name="右矢印 4"/>
            <p:cNvSpPr/>
            <p:nvPr/>
          </p:nvSpPr>
          <p:spPr>
            <a:xfrm>
              <a:off x="1142976" y="4572008"/>
              <a:ext cx="785818" cy="4286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143108" y="4572008"/>
              <a:ext cx="7221657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chemeClr val="tx1"/>
                  </a:solidFill>
                </a:rPr>
                <a:t>解は通常の</a:t>
              </a:r>
              <a:r>
                <a:rPr kumimoji="1" lang="en-US" altLang="ja-JP" sz="2800" dirty="0" err="1" smtClean="0">
                  <a:solidFill>
                    <a:srgbClr val="FF0000"/>
                  </a:solidFill>
                </a:rPr>
                <a:t>AdS-Reissner-Nordström</a:t>
              </a:r>
              <a:r>
                <a:rPr kumimoji="1" lang="en-US" altLang="ja-JP" sz="28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2800" dirty="0" smtClean="0"/>
                <a:t>black hole.</a:t>
              </a:r>
              <a:endParaRPr kumimoji="1" lang="ja-JP" altLang="en-US" sz="2800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642910" y="5572140"/>
            <a:ext cx="81531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しかし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、解のまわりの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揺らぎ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を考慮する場合は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Chern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-Simons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項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が</a:t>
            </a:r>
            <a:r>
              <a:rPr lang="ja-JP" altLang="en-US" sz="2400" dirty="0" smtClean="0">
                <a:solidFill>
                  <a:srgbClr val="FF0000"/>
                </a:solidFill>
              </a:rPr>
              <a:t>重要な寄与</a:t>
            </a:r>
            <a:r>
              <a:rPr lang="ja-JP" altLang="en-US" sz="2400" dirty="0" smtClean="0">
                <a:solidFill>
                  <a:schemeClr val="tx1"/>
                </a:solidFill>
              </a:rPr>
              <a:t>をする。</a:t>
            </a:r>
            <a:endParaRPr kumimoji="1" lang="ja-JP" altLang="en-US" sz="2400" dirty="0"/>
          </a:p>
        </p:txBody>
      </p:sp>
      <p:sp>
        <p:nvSpPr>
          <p:cNvPr id="10" name="上矢印 9"/>
          <p:cNvSpPr/>
          <p:nvPr/>
        </p:nvSpPr>
        <p:spPr>
          <a:xfrm>
            <a:off x="4572000" y="2857496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1914</Words>
  <Application>Microsoft Office PowerPoint</Application>
  <PresentationFormat>画面に合わせる (4:3)</PresentationFormat>
  <Paragraphs>263</Paragraphs>
  <Slides>37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0" baseType="lpstr">
      <vt:lpstr>Office テーマ</vt:lpstr>
      <vt:lpstr>雪藤</vt:lpstr>
      <vt:lpstr>数式</vt:lpstr>
      <vt:lpstr>Gravity Dual of Spatially Modulated Phase </vt:lpstr>
      <vt:lpstr>講演要旨</vt:lpstr>
      <vt:lpstr>Motivation</vt:lpstr>
      <vt:lpstr>なぜChern-Simons項を 考えるのか？</vt:lpstr>
      <vt:lpstr>AdS/CFT 対応</vt:lpstr>
      <vt:lpstr>量子異常(anomaly)</vt:lpstr>
      <vt:lpstr>具体的なセットアップ</vt:lpstr>
      <vt:lpstr>重力側の理論</vt:lpstr>
      <vt:lpstr>運動方程式</vt:lpstr>
      <vt:lpstr>何が起きうるのか、5次元の Maxwell + Chern-Simons理論で 様子を見てみる。</vt:lpstr>
      <vt:lpstr>スライド 11</vt:lpstr>
      <vt:lpstr>スライド 12</vt:lpstr>
      <vt:lpstr>分散関係</vt:lpstr>
      <vt:lpstr>不均一な不安定性</vt:lpstr>
      <vt:lpstr>凝縮のイメージ</vt:lpstr>
      <vt:lpstr>重力理論側での厳密な解析を 行うと、どうなるか？</vt:lpstr>
      <vt:lpstr>スライド 17</vt:lpstr>
      <vt:lpstr>解析の概略と結果</vt:lpstr>
      <vt:lpstr>Near-horizonでの解析</vt:lpstr>
      <vt:lpstr>結果（near-horizon）</vt:lpstr>
      <vt:lpstr>状況をまとめると</vt:lpstr>
      <vt:lpstr>Full-geometry での解析</vt:lpstr>
      <vt:lpstr>不安定領域</vt:lpstr>
      <vt:lpstr>不安定領域</vt:lpstr>
      <vt:lpstr>安定／不安定領域の境界</vt:lpstr>
      <vt:lpstr>他の場合での解析</vt:lpstr>
      <vt:lpstr>現象論的アプローチ</vt:lpstr>
      <vt:lpstr>Holographic な解釈</vt:lpstr>
      <vt:lpstr>Helicalな構造の current</vt:lpstr>
      <vt:lpstr>安定／不安定領域の境界</vt:lpstr>
      <vt:lpstr>Brazovskii model</vt:lpstr>
      <vt:lpstr>Cholesteric liquid crystal</vt:lpstr>
      <vt:lpstr>Van Hove singularity</vt:lpstr>
      <vt:lpstr>状態密度</vt:lpstr>
      <vt:lpstr>Van Hove singularityの例</vt:lpstr>
      <vt:lpstr>まとめ</vt:lpstr>
      <vt:lpstr>議論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Dual of Spatially Modulated Phase</dc:title>
  <dc:creator>Shin</dc:creator>
  <cp:lastModifiedBy>Shin</cp:lastModifiedBy>
  <cp:revision>543</cp:revision>
  <dcterms:created xsi:type="dcterms:W3CDTF">2009-11-05T07:24:07Z</dcterms:created>
  <dcterms:modified xsi:type="dcterms:W3CDTF">2009-12-26T02:24:38Z</dcterms:modified>
</cp:coreProperties>
</file>