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92" r:id="rId4"/>
    <p:sldId id="262" r:id="rId5"/>
    <p:sldId id="295" r:id="rId6"/>
    <p:sldId id="260" r:id="rId7"/>
    <p:sldId id="318" r:id="rId8"/>
    <p:sldId id="319" r:id="rId9"/>
    <p:sldId id="273" r:id="rId10"/>
    <p:sldId id="264" r:id="rId11"/>
    <p:sldId id="265" r:id="rId12"/>
    <p:sldId id="311" r:id="rId13"/>
    <p:sldId id="283" r:id="rId14"/>
    <p:sldId id="313" r:id="rId15"/>
    <p:sldId id="314" r:id="rId16"/>
    <p:sldId id="315" r:id="rId17"/>
    <p:sldId id="296" r:id="rId18"/>
    <p:sldId id="297" r:id="rId19"/>
    <p:sldId id="298" r:id="rId20"/>
    <p:sldId id="321" r:id="rId21"/>
    <p:sldId id="299" r:id="rId22"/>
    <p:sldId id="300" r:id="rId23"/>
    <p:sldId id="327" r:id="rId24"/>
    <p:sldId id="320" r:id="rId25"/>
    <p:sldId id="301" r:id="rId26"/>
    <p:sldId id="302" r:id="rId27"/>
    <p:sldId id="303" r:id="rId28"/>
    <p:sldId id="304" r:id="rId29"/>
    <p:sldId id="306" r:id="rId30"/>
    <p:sldId id="307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0716-C62B-48C8-9BC6-350C7560F379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2786B-9E74-48CA-BD48-2E7F22F1290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2EE-F98B-4CCD-AB78-91C2022C73A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2EE-F98B-4CCD-AB78-91C2022C73A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2EE-F98B-4CCD-AB78-91C2022C73A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2EE-F98B-4CCD-AB78-91C2022C73A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86B-9E74-48CA-BD48-2E7F22F1290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63F6-0811-49A9-BC3B-29B25FE821C7}" type="datetimeFigureOut">
              <a:rPr kumimoji="1" lang="ja-JP" altLang="en-US" smtClean="0"/>
              <a:pPr/>
              <a:t>2009/12/25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48D7-E765-4E8D-9438-2F0C7919CB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tags" Target="../tags/tag6.xml"/><Relationship Id="rId21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tags" Target="../tags/tag5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7.png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3.xml"/><Relationship Id="rId19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2.png"/><Relationship Id="rId2" Type="http://schemas.openxmlformats.org/officeDocument/2006/relationships/tags" Target="../tags/tag17.xml"/><Relationship Id="rId16" Type="http://schemas.openxmlformats.org/officeDocument/2006/relationships/image" Target="../media/image26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8.png"/><Relationship Id="rId5" Type="http://schemas.openxmlformats.org/officeDocument/2006/relationships/tags" Target="../tags/tag20.xml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8.png"/><Relationship Id="rId2" Type="http://schemas.openxmlformats.org/officeDocument/2006/relationships/tags" Target="../tags/tag24.xml"/><Relationship Id="rId16" Type="http://schemas.openxmlformats.org/officeDocument/2006/relationships/image" Target="../media/image32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1.png"/><Relationship Id="rId5" Type="http://schemas.openxmlformats.org/officeDocument/2006/relationships/tags" Target="../tags/tag27.xml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tags" Target="../tags/tag26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4.xml"/><Relationship Id="rId7" Type="http://schemas.openxmlformats.org/officeDocument/2006/relationships/image" Target="../media/image3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7.xml"/><Relationship Id="rId7" Type="http://schemas.openxmlformats.org/officeDocument/2006/relationships/image" Target="../media/image4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38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1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4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43.xml"/><Relationship Id="rId10" Type="http://schemas.openxmlformats.org/officeDocument/2006/relationships/image" Target="../media/image46.png"/><Relationship Id="rId4" Type="http://schemas.openxmlformats.org/officeDocument/2006/relationships/tags" Target="../tags/tag42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6.xml"/><Relationship Id="rId7" Type="http://schemas.openxmlformats.org/officeDocument/2006/relationships/image" Target="../media/image5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9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tags" Target="../tags/tag48.xml"/><Relationship Id="rId16" Type="http://schemas.openxmlformats.org/officeDocument/2006/relationships/image" Target="../media/image57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2.png"/><Relationship Id="rId5" Type="http://schemas.openxmlformats.org/officeDocument/2006/relationships/tags" Target="../tags/tag51.xml"/><Relationship Id="rId15" Type="http://schemas.openxmlformats.org/officeDocument/2006/relationships/image" Target="../media/image56.png"/><Relationship Id="rId10" Type="http://schemas.openxmlformats.org/officeDocument/2006/relationships/notesSlide" Target="../notesSlides/notesSlide21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62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tags" Target="../tags/tag56.xml"/><Relationship Id="rId16" Type="http://schemas.openxmlformats.org/officeDocument/2006/relationships/image" Target="../media/image65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60.png"/><Relationship Id="rId5" Type="http://schemas.openxmlformats.org/officeDocument/2006/relationships/tags" Target="../tags/tag59.xml"/><Relationship Id="rId15" Type="http://schemas.openxmlformats.org/officeDocument/2006/relationships/image" Target="../media/image64.png"/><Relationship Id="rId10" Type="http://schemas.openxmlformats.org/officeDocument/2006/relationships/notesSlide" Target="../notesSlides/notesSlide22.xml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65.xm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0.png"/><Relationship Id="rId4" Type="http://schemas.openxmlformats.org/officeDocument/2006/relationships/tags" Target="../tags/tag66.xml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tags" Target="../tags/tag69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7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5" Type="http://schemas.openxmlformats.org/officeDocument/2006/relationships/tags" Target="../tags/tag71.xml"/><Relationship Id="rId10" Type="http://schemas.openxmlformats.org/officeDocument/2006/relationships/image" Target="../media/image75.png"/><Relationship Id="rId4" Type="http://schemas.openxmlformats.org/officeDocument/2006/relationships/tags" Target="../tags/tag70.xml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74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8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5" Type="http://schemas.openxmlformats.org/officeDocument/2006/relationships/tags" Target="../tags/tag76.xml"/><Relationship Id="rId10" Type="http://schemas.openxmlformats.org/officeDocument/2006/relationships/image" Target="../media/image81.png"/><Relationship Id="rId4" Type="http://schemas.openxmlformats.org/officeDocument/2006/relationships/tags" Target="../tags/tag75.xml"/><Relationship Id="rId9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79.xml"/><Relationship Id="rId7" Type="http://schemas.openxmlformats.org/officeDocument/2006/relationships/image" Target="../media/image8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7.png"/><Relationship Id="rId4" Type="http://schemas.openxmlformats.org/officeDocument/2006/relationships/tags" Target="../tags/tag80.xml"/><Relationship Id="rId9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844" y="2357430"/>
            <a:ext cx="8858312" cy="1000132"/>
          </a:xfrm>
        </p:spPr>
        <p:txBody>
          <a:bodyPr>
            <a:normAutofit/>
          </a:bodyPr>
          <a:lstStyle/>
          <a:p>
            <a:r>
              <a:rPr lang="en-US" altLang="ja-JP" sz="4000" i="1" dirty="0" smtClean="0">
                <a:solidFill>
                  <a:srgbClr val="C00000"/>
                </a:solidFill>
              </a:rPr>
              <a:t> </a:t>
            </a:r>
            <a:r>
              <a:rPr lang="ja-JP" altLang="en-US" sz="3600" i="1" dirty="0" smtClean="0">
                <a:solidFill>
                  <a:srgbClr val="C00000"/>
                </a:solidFill>
                <a:latin typeface="HG明朝B" pitchFamily="17" charset="-128"/>
                <a:ea typeface="HG明朝B" pitchFamily="17" charset="-128"/>
              </a:rPr>
              <a:t>高次元臨界ブラックホールの分類問題</a:t>
            </a:r>
            <a:endParaRPr kumimoji="1" lang="en-US" altLang="ja-JP" sz="3600" i="1" dirty="0" smtClean="0">
              <a:solidFill>
                <a:srgbClr val="C0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8643998" cy="257176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  <a:latin typeface="HG明朝B" pitchFamily="17" charset="-128"/>
                <a:ea typeface="HG明朝B" pitchFamily="17" charset="-128"/>
              </a:rPr>
              <a:t>石橋 明浩</a:t>
            </a:r>
            <a:endParaRPr lang="en-US" altLang="ja-JP" sz="2800" dirty="0" smtClean="0">
              <a:solidFill>
                <a:schemeClr val="tx1"/>
              </a:solidFill>
              <a:latin typeface="HG明朝B" pitchFamily="17" charset="-128"/>
              <a:ea typeface="HG明朝B" pitchFamily="17" charset="-128"/>
            </a:endParaRPr>
          </a:p>
          <a:p>
            <a:endParaRPr lang="en-US" altLang="ja-JP" sz="2800" dirty="0" smtClean="0">
              <a:solidFill>
                <a:schemeClr val="tx1"/>
              </a:solidFill>
              <a:latin typeface="HG明朝B" pitchFamily="17" charset="-128"/>
              <a:ea typeface="HG明朝B" pitchFamily="17" charset="-128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latin typeface="HG明朝B" pitchFamily="17" charset="-128"/>
                <a:ea typeface="HG明朝B" pitchFamily="17" charset="-128"/>
              </a:rPr>
              <a:t>ＫＥＫ</a:t>
            </a:r>
            <a:endParaRPr lang="en-US" altLang="ja-JP" sz="2800" dirty="0" smtClean="0">
              <a:solidFill>
                <a:schemeClr val="tx1"/>
              </a:solidFill>
              <a:latin typeface="HG明朝B" pitchFamily="17" charset="-128"/>
              <a:ea typeface="HG明朝B" pitchFamily="17" charset="-128"/>
            </a:endParaRPr>
          </a:p>
          <a:p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高次元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Black Hole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研究最前線 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  <a:p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基研　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2009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年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12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月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25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日</a:t>
            </a:r>
            <a:r>
              <a:rPr kumimoji="1" lang="ja-JP" altLang="en-US" sz="3600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endParaRPr kumimoji="1" lang="en-US" altLang="ja-JP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kumimoji="1" lang="en-US" altLang="ja-JP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7472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Gaussian-nul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l coordinates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71802" y="528638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 smtClean="0"/>
              <a:t>　　　　　</a:t>
            </a:r>
            <a:r>
              <a:rPr lang="ja-JP" altLang="en-US" sz="2000" dirty="0" smtClean="0"/>
              <a:t>が</a:t>
            </a:r>
            <a:r>
              <a:rPr kumimoji="1" lang="ja-JP" altLang="en-US" sz="2400" i="1" dirty="0" smtClean="0"/>
              <a:t>　</a:t>
            </a:r>
            <a:r>
              <a:rPr kumimoji="1" lang="en-US" altLang="ja-JP" sz="2400" dirty="0" smtClean="0"/>
              <a:t>Killing vector</a:t>
            </a:r>
            <a:r>
              <a:rPr kumimoji="1" lang="ja-JP" altLang="en-US" sz="2400" dirty="0" smtClean="0"/>
              <a:t>　</a:t>
            </a:r>
            <a:r>
              <a:rPr kumimoji="1" lang="ja-JP" altLang="en-US" sz="2000" dirty="0" smtClean="0"/>
              <a:t>の場合には</a:t>
            </a:r>
            <a:r>
              <a:rPr kumimoji="1" lang="en-US" altLang="ja-JP" sz="2000" dirty="0" smtClean="0">
                <a:latin typeface="+mj-ea"/>
                <a:ea typeface="+mj-ea"/>
              </a:rPr>
              <a:t> 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7" name="図 6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85852" y="2214554"/>
            <a:ext cx="1214446" cy="2760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00298" y="2143116"/>
            <a:ext cx="506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 </a:t>
            </a:r>
            <a:r>
              <a:rPr kumimoji="1" lang="ja-JP" altLang="en-US" sz="2000" dirty="0" smtClean="0"/>
              <a:t>計量成分（滑らかで</a:t>
            </a:r>
            <a:r>
              <a:rPr lang="ja-JP" altLang="en-US" sz="2000" dirty="0" smtClean="0"/>
              <a:t>ホライズン上で　　　　　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43306" y="264318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 </a:t>
            </a:r>
            <a:r>
              <a:rPr kumimoji="1" lang="en-US" altLang="ja-JP" sz="2400" dirty="0" smtClean="0"/>
              <a:t>:</a:t>
            </a:r>
            <a:r>
              <a:rPr lang="en-US" altLang="ja-JP" sz="2400" dirty="0" smtClean="0"/>
              <a:t> </a:t>
            </a:r>
            <a:r>
              <a:rPr lang="ja-JP" altLang="en-US" sz="2000" dirty="0" smtClean="0">
                <a:solidFill>
                  <a:srgbClr val="00B050"/>
                </a:solidFill>
              </a:rPr>
              <a:t>ホライズン</a:t>
            </a:r>
            <a:r>
              <a:rPr lang="ja-JP" altLang="en-US" sz="2000" dirty="0" smtClean="0"/>
              <a:t>を</a:t>
            </a:r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横切る光的測地線</a:t>
            </a:r>
            <a:r>
              <a:rPr lang="ja-JP" altLang="en-US" sz="2000" dirty="0" smtClean="0"/>
              <a:t>の</a:t>
            </a:r>
            <a:endParaRPr lang="en-US" altLang="ja-JP" sz="2000" dirty="0" smtClean="0"/>
          </a:p>
          <a:p>
            <a:r>
              <a:rPr lang="ja-JP" altLang="en-US" sz="2000" dirty="0" smtClean="0"/>
              <a:t>　アフィン・パラメーター</a:t>
            </a:r>
            <a:endParaRPr kumimoji="1" lang="ja-JP" altLang="en-US" sz="2000" dirty="0"/>
          </a:p>
        </p:txBody>
      </p:sp>
      <p:pic>
        <p:nvPicPr>
          <p:cNvPr id="12" name="図 11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500430" y="2857496"/>
            <a:ext cx="157164" cy="214314"/>
          </a:xfrm>
          <a:prstGeom prst="rect">
            <a:avLst/>
          </a:prstGeom>
        </p:spPr>
      </p:pic>
      <p:pic>
        <p:nvPicPr>
          <p:cNvPr id="13" name="図 12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500826" y="3143248"/>
            <a:ext cx="1585924" cy="214314"/>
          </a:xfrm>
          <a:prstGeom prst="rect">
            <a:avLst/>
          </a:prstGeom>
        </p:spPr>
      </p:pic>
      <p:pic>
        <p:nvPicPr>
          <p:cNvPr id="14" name="図 13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00430" y="3643314"/>
            <a:ext cx="3857652" cy="262425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642910" y="1000108"/>
            <a:ext cx="8001056" cy="928694"/>
          </a:xfrm>
          <a:prstGeom prst="roundRect">
            <a:avLst/>
          </a:prstGeom>
          <a:solidFill>
            <a:schemeClr val="accent3">
              <a:lumMod val="75000"/>
              <a:alpha val="16000"/>
            </a:schemeClr>
          </a:solidFill>
          <a:ln>
            <a:solidFill>
              <a:schemeClr val="accent3">
                <a:lumMod val="75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1538" y="1285860"/>
            <a:ext cx="6898718" cy="388239"/>
          </a:xfrm>
          <a:prstGeom prst="rect">
            <a:avLst/>
          </a:prstGeom>
        </p:spPr>
      </p:pic>
      <p:pic>
        <p:nvPicPr>
          <p:cNvPr id="20" name="図 19" descr="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43834" y="2214554"/>
            <a:ext cx="642941" cy="226921"/>
          </a:xfrm>
          <a:prstGeom prst="rect">
            <a:avLst/>
          </a:prstGeom>
        </p:spPr>
      </p:pic>
      <p:pic>
        <p:nvPicPr>
          <p:cNvPr id="22" name="図 21" descr="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00430" y="4214818"/>
            <a:ext cx="3302053" cy="266704"/>
          </a:xfrm>
          <a:prstGeom prst="rect">
            <a:avLst/>
          </a:prstGeom>
        </p:spPr>
      </p:pic>
      <p:pic>
        <p:nvPicPr>
          <p:cNvPr id="24" name="図 23" descr="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571868" y="5429264"/>
            <a:ext cx="368306" cy="215903"/>
          </a:xfrm>
          <a:prstGeom prst="rect">
            <a:avLst/>
          </a:prstGeom>
        </p:spPr>
      </p:pic>
      <p:pic>
        <p:nvPicPr>
          <p:cNvPr id="25" name="図 24" descr="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572264" y="2214554"/>
            <a:ext cx="428628" cy="226221"/>
          </a:xfrm>
          <a:prstGeom prst="rect">
            <a:avLst/>
          </a:prstGeom>
        </p:spPr>
      </p:pic>
      <p:pic>
        <p:nvPicPr>
          <p:cNvPr id="26" name="図 25" descr="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00430" y="5786454"/>
            <a:ext cx="4876879" cy="304805"/>
          </a:xfrm>
          <a:prstGeom prst="rect">
            <a:avLst/>
          </a:prstGeom>
        </p:spPr>
      </p:pic>
      <p:pic>
        <p:nvPicPr>
          <p:cNvPr id="27" name="図 26" descr="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500430" y="4714884"/>
            <a:ext cx="4127567" cy="304805"/>
          </a:xfrm>
          <a:prstGeom prst="rect">
            <a:avLst/>
          </a:prstGeom>
        </p:spPr>
      </p:pic>
      <p:pic>
        <p:nvPicPr>
          <p:cNvPr id="28" name="図 27" descr="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715272" y="6286520"/>
            <a:ext cx="685811" cy="228604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428992" y="6215082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臨界ブラックホールのホライズンの場合</a:t>
            </a:r>
            <a:endParaRPr kumimoji="1" lang="ja-JP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3214686"/>
            <a:ext cx="33542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縮退したホライズン近傍のスケール極限</a:t>
            </a:r>
            <a:r>
              <a:rPr kumimoji="1" lang="en-US" altLang="ja-JP" sz="32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 </a:t>
            </a:r>
            <a:endParaRPr kumimoji="1" lang="ja-JP" altLang="en-US" sz="32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43444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座標変換</a:t>
            </a:r>
            <a:r>
              <a:rPr kumimoji="1" lang="en-US" altLang="ja-JP" sz="2400" dirty="0" smtClean="0"/>
              <a:t>  </a:t>
            </a:r>
          </a:p>
          <a:p>
            <a:pPr>
              <a:buNone/>
            </a:pP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スケーリング極限　　　　　　　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                        </a:t>
            </a:r>
            <a:r>
              <a:rPr lang="ja-JP" altLang="en-US" sz="2400" dirty="0" smtClean="0"/>
              <a:t>ホライズン上での角度座標　　　のみ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800" dirty="0" smtClean="0"/>
              <a:t>　　　　　　　　　　　</a:t>
            </a:r>
            <a:r>
              <a:rPr lang="ja-JP" altLang="en-US" sz="2400" dirty="0" smtClean="0"/>
              <a:t>の関数となる</a:t>
            </a:r>
            <a:endParaRPr kumimoji="1" lang="ja-JP" altLang="en-US" sz="2400" dirty="0"/>
          </a:p>
        </p:txBody>
      </p:sp>
      <p:pic>
        <p:nvPicPr>
          <p:cNvPr id="5" name="図 4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86116" y="3357562"/>
            <a:ext cx="1009658" cy="285752"/>
          </a:xfrm>
          <a:prstGeom prst="rect">
            <a:avLst/>
          </a:prstGeom>
        </p:spPr>
      </p:pic>
      <p:pic>
        <p:nvPicPr>
          <p:cNvPr id="8" name="図 7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00100" y="5429264"/>
            <a:ext cx="1643074" cy="373426"/>
          </a:xfrm>
          <a:prstGeom prst="rect">
            <a:avLst/>
          </a:prstGeom>
        </p:spPr>
      </p:pic>
      <p:pic>
        <p:nvPicPr>
          <p:cNvPr id="13" name="図 12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5786" y="4214818"/>
            <a:ext cx="7643866" cy="428628"/>
          </a:xfrm>
          <a:prstGeom prst="rect">
            <a:avLst/>
          </a:prstGeom>
        </p:spPr>
      </p:pic>
      <p:pic>
        <p:nvPicPr>
          <p:cNvPr id="14" name="コンテンツ プレースホルダ 5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57224" y="1214422"/>
            <a:ext cx="7154798" cy="428628"/>
          </a:xfrm>
          <a:prstGeom prst="rect">
            <a:avLst/>
          </a:prstGeom>
        </p:spPr>
      </p:pic>
      <p:pic>
        <p:nvPicPr>
          <p:cNvPr id="15" name="図 14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28926" y="2071678"/>
            <a:ext cx="1428760" cy="405458"/>
          </a:xfrm>
          <a:prstGeom prst="rect">
            <a:avLst/>
          </a:prstGeom>
        </p:spPr>
      </p:pic>
      <p:pic>
        <p:nvPicPr>
          <p:cNvPr id="16" name="図 15" descr="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857752" y="2143116"/>
            <a:ext cx="1162059" cy="285752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571472" y="4000504"/>
            <a:ext cx="8072494" cy="914400"/>
          </a:xfrm>
          <a:prstGeom prst="roundRect">
            <a:avLst/>
          </a:prstGeom>
          <a:solidFill>
            <a:schemeClr val="accent3">
              <a:lumMod val="50000"/>
              <a:alpha val="11000"/>
            </a:schemeClr>
          </a:solidFill>
          <a:ln>
            <a:solidFill>
              <a:schemeClr val="accent3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43702" y="5500702"/>
            <a:ext cx="357190" cy="289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accent3">
                    <a:lumMod val="50000"/>
                  </a:schemeClr>
                </a:solidFill>
              </a:rPr>
              <a:t>例：</a:t>
            </a:r>
            <a:r>
              <a:rPr kumimoji="1" lang="ja-JP" altLang="en-US" sz="3600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en-US" altLang="ja-JP" sz="3600" dirty="0" smtClean="0">
                <a:solidFill>
                  <a:schemeClr val="accent3">
                    <a:lumMod val="50000"/>
                  </a:schemeClr>
                </a:solidFill>
              </a:rPr>
              <a:t>extreme charged  black holes</a:t>
            </a:r>
            <a:endParaRPr kumimoji="1" lang="ja-JP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662" y="4572008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スケール極限</a:t>
            </a:r>
            <a:endParaRPr kumimoji="1" lang="ja-JP" altLang="en-US" sz="2000" dirty="0"/>
          </a:p>
        </p:txBody>
      </p:sp>
      <p:pic>
        <p:nvPicPr>
          <p:cNvPr id="10" name="図 9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4348" y="5072074"/>
            <a:ext cx="2163554" cy="285752"/>
          </a:xfrm>
          <a:prstGeom prst="rect">
            <a:avLst/>
          </a:prstGeom>
        </p:spPr>
      </p:pic>
      <p:pic>
        <p:nvPicPr>
          <p:cNvPr id="11" name="図 10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57290" y="5572140"/>
            <a:ext cx="673111" cy="190503"/>
          </a:xfrm>
          <a:prstGeom prst="rect">
            <a:avLst/>
          </a:prstGeom>
        </p:spPr>
      </p:pic>
      <p:pic>
        <p:nvPicPr>
          <p:cNvPr id="12" name="図 11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00100" y="1214422"/>
            <a:ext cx="6489805" cy="1320821"/>
          </a:xfrm>
          <a:prstGeom prst="rect">
            <a:avLst/>
          </a:prstGeom>
        </p:spPr>
      </p:pic>
      <p:pic>
        <p:nvPicPr>
          <p:cNvPr id="15" name="図 14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214546" y="3000372"/>
            <a:ext cx="3695760" cy="228604"/>
          </a:xfrm>
          <a:prstGeom prst="rect">
            <a:avLst/>
          </a:prstGeom>
        </p:spPr>
      </p:pic>
      <p:pic>
        <p:nvPicPr>
          <p:cNvPr id="16" name="図 15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71538" y="3429000"/>
            <a:ext cx="6883511" cy="330205"/>
          </a:xfrm>
          <a:prstGeom prst="rect">
            <a:avLst/>
          </a:prstGeom>
        </p:spPr>
      </p:pic>
      <p:pic>
        <p:nvPicPr>
          <p:cNvPr id="21" name="コンテンツ プレースホルダ 20" descr="tmp.png"/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714744" y="4357694"/>
            <a:ext cx="4643470" cy="1284087"/>
          </a:xfrm>
        </p:spPr>
      </p:pic>
      <p:pic>
        <p:nvPicPr>
          <p:cNvPr id="22" name="図 21" descr="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29256" y="6000768"/>
            <a:ext cx="1473408" cy="357190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500034" y="4286256"/>
            <a:ext cx="8286808" cy="2214578"/>
          </a:xfrm>
          <a:prstGeom prst="roundRect">
            <a:avLst/>
          </a:prstGeom>
          <a:solidFill>
            <a:schemeClr val="accent3">
              <a:lumMod val="50000"/>
              <a:alpha val="8000"/>
            </a:schemeClr>
          </a:solidFill>
          <a:ln>
            <a:solidFill>
              <a:schemeClr val="accent3">
                <a:lumMod val="7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2518" cy="77472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accent3">
                    <a:lumMod val="50000"/>
                  </a:schemeClr>
                </a:solidFill>
              </a:rPr>
              <a:t>Approximate each other arbitrary closely</a:t>
            </a:r>
            <a:endParaRPr kumimoji="1" lang="ja-JP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20614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7" y="1428736"/>
            <a:ext cx="1214446" cy="398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071670" y="385762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Scaling limit</a:t>
            </a:r>
            <a:endParaRPr kumimoji="1" lang="ja-JP" altLang="en-US" sz="2800" dirty="0"/>
          </a:p>
        </p:txBody>
      </p:sp>
      <p:sp>
        <p:nvSpPr>
          <p:cNvPr id="9" name="右矢印 8"/>
          <p:cNvSpPr/>
          <p:nvPr/>
        </p:nvSpPr>
        <p:spPr>
          <a:xfrm>
            <a:off x="2643174" y="3143248"/>
            <a:ext cx="857256" cy="28575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86116" y="5643578"/>
            <a:ext cx="318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Near-Horizon Geometry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542926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 horizon neighborhood  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   of Extreme black hole</a:t>
            </a:r>
            <a:endParaRPr kumimoji="1" lang="ja-JP" alt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285860"/>
            <a:ext cx="120141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左矢印 15"/>
          <p:cNvSpPr/>
          <p:nvPr/>
        </p:nvSpPr>
        <p:spPr>
          <a:xfrm>
            <a:off x="5929322" y="3143248"/>
            <a:ext cx="857256" cy="28575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72396" y="5715016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AdS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429256" y="928670"/>
            <a:ext cx="172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black"/>
                </a:solidFill>
              </a:rPr>
              <a:t>Carter  1972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その他の例</a:t>
            </a:r>
            <a:r>
              <a:rPr kumimoji="1" lang="en-US" altLang="ja-JP" sz="2800" b="1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/>
            </a:r>
            <a:br>
              <a:rPr kumimoji="1" lang="en-US" altLang="ja-JP" sz="2800" b="1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</a:br>
            <a:endParaRPr kumimoji="1" lang="ja-JP" altLang="en-US" sz="2800" b="1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Near-Horizon-Extreme-Kerr (NHEK) geometry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  </a:t>
            </a:r>
            <a:endParaRPr kumimoji="1" lang="ja-JP" altLang="en-US" dirty="0"/>
          </a:p>
        </p:txBody>
      </p:sp>
      <p:pic>
        <p:nvPicPr>
          <p:cNvPr id="10" name="図 9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7224" y="2643182"/>
            <a:ext cx="7572428" cy="1288209"/>
          </a:xfrm>
          <a:prstGeom prst="rect">
            <a:avLst/>
          </a:prstGeom>
        </p:spPr>
      </p:pic>
      <p:pic>
        <p:nvPicPr>
          <p:cNvPr id="11" name="図 10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14612" y="4286256"/>
            <a:ext cx="3302053" cy="25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1154098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</a:rPr>
              <a:t>Symmetry Theorem: </a:t>
            </a:r>
            <a:r>
              <a:rPr kumimoji="1" lang="en-US" altLang="ja-JP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kumimoji="1" lang="en-US" altLang="ja-JP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ja-JP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Consider  </a:t>
            </a:r>
            <a:r>
              <a:rPr kumimoji="1" lang="en-US" altLang="ja-JP" sz="2800" i="1" dirty="0" smtClean="0"/>
              <a:t>D=4</a:t>
            </a:r>
            <a:r>
              <a:rPr kumimoji="1" lang="en-US" altLang="ja-JP" sz="2800" dirty="0" smtClean="0"/>
              <a:t> or </a:t>
            </a:r>
            <a:r>
              <a:rPr kumimoji="1" lang="en-US" altLang="ja-JP" sz="2800" i="1" dirty="0" smtClean="0"/>
              <a:t>5</a:t>
            </a:r>
            <a:r>
              <a:rPr kumimoji="1" lang="en-US" altLang="ja-JP" sz="2800" dirty="0" smtClean="0"/>
              <a:t> stationary </a:t>
            </a:r>
            <a:r>
              <a:rPr kumimoji="1" lang="en-US" altLang="ja-JP" sz="2800" dirty="0" err="1" smtClean="0"/>
              <a:t>extremal</a:t>
            </a:r>
            <a:r>
              <a:rPr kumimoji="1" lang="en-US" altLang="ja-JP" sz="2800" dirty="0" smtClean="0"/>
              <a:t> black holes in   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11649"/>
          </a:xfrm>
        </p:spPr>
        <p:txBody>
          <a:bodyPr/>
          <a:lstStyle/>
          <a:p>
            <a:r>
              <a:rPr kumimoji="1" lang="en-US" altLang="ja-JP" sz="2800" dirty="0" smtClean="0"/>
              <a:t>Theory</a:t>
            </a:r>
            <a:r>
              <a:rPr kumimoji="1" lang="en-US" altLang="ja-JP" dirty="0" smtClean="0"/>
              <a:t> 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lang="en-US" altLang="ja-JP" sz="2800" dirty="0" smtClean="0"/>
              <a:t>with (</a:t>
            </a:r>
            <a:r>
              <a:rPr lang="en-US" altLang="ja-JP" sz="2800" i="1" dirty="0" smtClean="0"/>
              <a:t>D-3</a:t>
            </a:r>
            <a:r>
              <a:rPr lang="en-US" altLang="ja-JP" sz="2800" dirty="0" smtClean="0"/>
              <a:t>) rotational symmetries </a:t>
            </a:r>
          </a:p>
          <a:p>
            <a:pPr>
              <a:buNone/>
            </a:pPr>
            <a:r>
              <a:rPr lang="en-US" altLang="ja-JP" sz="2800" dirty="0" smtClean="0"/>
              <a:t> </a:t>
            </a:r>
          </a:p>
          <a:p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Then Near-horizon limit admits global </a:t>
            </a:r>
            <a:r>
              <a:rPr lang="en-US" altLang="ja-JP" sz="2800" dirty="0" err="1" smtClean="0"/>
              <a:t>isometry</a:t>
            </a:r>
            <a:r>
              <a:rPr lang="en-US" altLang="ja-JP" sz="2800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7" name="図 6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14414" y="2500306"/>
            <a:ext cx="7358114" cy="626222"/>
          </a:xfrm>
          <a:prstGeom prst="rect">
            <a:avLst/>
          </a:prstGeom>
        </p:spPr>
      </p:pic>
      <p:pic>
        <p:nvPicPr>
          <p:cNvPr id="8" name="図 7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57554" y="5500702"/>
            <a:ext cx="2143140" cy="370038"/>
          </a:xfrm>
          <a:prstGeom prst="rect">
            <a:avLst/>
          </a:prstGeom>
        </p:spPr>
      </p:pic>
      <p:pic>
        <p:nvPicPr>
          <p:cNvPr id="10" name="図 9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5984" y="6143644"/>
            <a:ext cx="5600742" cy="2857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71934" y="71435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accent1">
                    <a:lumMod val="50000"/>
                  </a:schemeClr>
                </a:solidFill>
              </a:rPr>
              <a:t>Kunduri-Lucietti-Reall</a:t>
            </a:r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 06 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786182" y="4000504"/>
            <a:ext cx="484632" cy="57150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8072494" cy="285752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ここでは、まず単純な解のクラスとして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/>
            </a:r>
            <a:b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</a:b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/>
            </a:r>
            <a:b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</a:b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/>
            </a:r>
            <a:b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</a:b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/>
            </a:r>
            <a:b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</a:b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の場合について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考察していくことにする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2428868"/>
            <a:ext cx="8229600" cy="78581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HG明朝B" pitchFamily="17" charset="-128"/>
                <a:ea typeface="HG明朝B" pitchFamily="17" charset="-128"/>
              </a:rPr>
              <a:t>定常</a:t>
            </a:r>
            <a:r>
              <a:rPr lang="en-US" altLang="ja-JP" sz="2800" dirty="0" smtClean="0">
                <a:latin typeface="HG明朝B" pitchFamily="17" charset="-128"/>
                <a:ea typeface="HG明朝B" pitchFamily="17" charset="-128"/>
              </a:rPr>
              <a:t>  + </a:t>
            </a:r>
            <a:r>
              <a:rPr lang="en-US" altLang="ja-JP" sz="2800" i="1" dirty="0" smtClean="0">
                <a:latin typeface="+mj-ea"/>
                <a:ea typeface="+mj-ea"/>
              </a:rPr>
              <a:t>D-3</a:t>
            </a:r>
            <a:r>
              <a:rPr lang="en-US" altLang="ja-JP" sz="2800" i="1" dirty="0" smtClean="0">
                <a:latin typeface="HG明朝B" pitchFamily="17" charset="-128"/>
                <a:ea typeface="HG明朝B" pitchFamily="17" charset="-128"/>
              </a:rPr>
              <a:t> </a:t>
            </a:r>
            <a:r>
              <a:rPr lang="ja-JP" altLang="en-US" sz="2800" dirty="0" smtClean="0">
                <a:latin typeface="HG明朝B" pitchFamily="17" charset="-128"/>
                <a:ea typeface="HG明朝B" pitchFamily="17" charset="-128"/>
              </a:rPr>
              <a:t>個の回転対称性をもつ真空解</a:t>
            </a:r>
            <a:r>
              <a:rPr lang="en-US" altLang="ja-JP" sz="2800" dirty="0" smtClean="0">
                <a:latin typeface="HG明朝B" pitchFamily="17" charset="-128"/>
                <a:ea typeface="HG明朝B" pitchFamily="17" charset="-128"/>
              </a:rPr>
              <a:t>  </a:t>
            </a:r>
          </a:p>
          <a:p>
            <a:pPr>
              <a:buNone/>
            </a:pP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64294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Consequence of symmetry and dynamics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5000636"/>
            <a:ext cx="8429684" cy="1643074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ホライズン断面の位相構造</a:t>
            </a:r>
            <a:r>
              <a:rPr lang="en-US" altLang="ja-JP" sz="2400" dirty="0" smtClean="0"/>
              <a:t>    </a:t>
            </a:r>
          </a:p>
          <a:p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   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D&gt;5</a:t>
            </a:r>
            <a:r>
              <a:rPr lang="ja-JP" altLang="en-US" sz="2400" i="1" dirty="0" smtClean="0"/>
              <a:t>     </a:t>
            </a:r>
            <a:r>
              <a:rPr lang="en-US" altLang="ja-JP" sz="2400" dirty="0" smtClean="0"/>
              <a:t>                 </a:t>
            </a:r>
            <a:r>
              <a:rPr lang="en-US" altLang="ja-JP" sz="2400" dirty="0" err="1" smtClean="0"/>
              <a:t>Kaluza</a:t>
            </a:r>
            <a:r>
              <a:rPr lang="en-US" altLang="ja-JP" sz="2400" dirty="0" smtClean="0"/>
              <a:t>-Klein black holes</a:t>
            </a:r>
          </a:p>
          <a:p>
            <a:pPr>
              <a:buNone/>
            </a:pPr>
            <a:endParaRPr lang="en-US" altLang="ja-JP" dirty="0" smtClean="0"/>
          </a:p>
          <a:p>
            <a:endParaRPr kumimoji="1" lang="ja-JP" altLang="en-US" sz="3400" dirty="0">
              <a:solidFill>
                <a:srgbClr val="C00000"/>
              </a:solidFill>
            </a:endParaRPr>
          </a:p>
        </p:txBody>
      </p:sp>
      <p:pic>
        <p:nvPicPr>
          <p:cNvPr id="7" name="図 6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00166" y="5572140"/>
            <a:ext cx="2143140" cy="323783"/>
          </a:xfrm>
          <a:prstGeom prst="rect">
            <a:avLst/>
          </a:prstGeom>
        </p:spPr>
      </p:pic>
      <p:pic>
        <p:nvPicPr>
          <p:cNvPr id="8" name="図 7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86248" y="5572140"/>
            <a:ext cx="3512368" cy="35719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86578" y="385762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/>
              <a:t>D-3</a:t>
            </a:r>
            <a:endParaRPr kumimoji="1" lang="ja-JP" altLang="en-US" sz="2000" i="1" dirty="0"/>
          </a:p>
        </p:txBody>
      </p:sp>
      <p:pic>
        <p:nvPicPr>
          <p:cNvPr id="11" name="図 10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43108" y="1500174"/>
            <a:ext cx="5286412" cy="616982"/>
          </a:xfrm>
          <a:prstGeom prst="rect">
            <a:avLst/>
          </a:prstGeom>
        </p:spPr>
      </p:pic>
      <p:pic>
        <p:nvPicPr>
          <p:cNvPr id="12" name="図 11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7224" y="2500306"/>
            <a:ext cx="1357322" cy="30848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1714480" y="4000504"/>
            <a:ext cx="500066" cy="21431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42976" y="4429132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c.f. 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</a:rPr>
              <a:t>Kunduri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</a:rPr>
              <a:t>Lucietti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  08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D=4, 5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の場合のスケール極限解の分類 </a:t>
            </a:r>
            <a:endParaRPr lang="ja-JP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7158" y="100010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　対称性の仮定</a:t>
            </a:r>
            <a:r>
              <a:rPr lang="en-US" altLang="ja-JP" sz="2400" dirty="0" smtClean="0"/>
              <a:t>:  </a:t>
            </a:r>
            <a:r>
              <a:rPr lang="en-US" altLang="ja-JP" sz="2400" dirty="0" smtClean="0">
                <a:solidFill>
                  <a:srgbClr val="C00000"/>
                </a:solidFill>
              </a:rPr>
              <a:t>Stationary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en-US" altLang="ja-JP" sz="2400" dirty="0" smtClean="0">
                <a:solidFill>
                  <a:srgbClr val="C00000"/>
                </a:solidFill>
              </a:rPr>
              <a:t> 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C00000"/>
                </a:solidFill>
              </a:rPr>
              <a:t>(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D-3</a:t>
            </a:r>
            <a:r>
              <a:rPr lang="en-US" altLang="ja-JP" sz="2400" dirty="0" smtClean="0">
                <a:solidFill>
                  <a:srgbClr val="C00000"/>
                </a:solidFill>
              </a:rPr>
              <a:t>)-rotation symmetries</a:t>
            </a:r>
            <a:r>
              <a:rPr lang="en-US" altLang="ja-JP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            </a:t>
            </a:r>
            <a:r>
              <a:rPr lang="ja-JP" altLang="en-US" sz="2400" dirty="0" smtClean="0"/>
              <a:t>　　　　　　</a:t>
            </a:r>
            <a:r>
              <a:rPr lang="en-US" altLang="ja-JP" sz="2400" dirty="0" smtClean="0">
                <a:solidFill>
                  <a:srgbClr val="C00000"/>
                </a:solidFill>
              </a:rPr>
              <a:t>polar angle</a:t>
            </a:r>
            <a:r>
              <a:rPr lang="ja-JP" altLang="en-US" sz="2400" dirty="0" smtClean="0">
                <a:solidFill>
                  <a:srgbClr val="C00000"/>
                </a:solidFill>
              </a:rPr>
              <a:t> 座標のみに依存する関数</a:t>
            </a:r>
            <a:r>
              <a:rPr lang="ja-JP" altLang="en-US" sz="2400" dirty="0" smtClean="0"/>
              <a:t>になる</a:t>
            </a:r>
            <a:r>
              <a:rPr lang="en-US" altLang="ja-JP" sz="2400" dirty="0" smtClean="0"/>
              <a:t>                    </a:t>
            </a:r>
            <a:r>
              <a:rPr lang="ja-JP" altLang="en-US" sz="2400" dirty="0" smtClean="0"/>
              <a:t>　　　　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5720" y="321468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i="1" dirty="0" smtClean="0"/>
              <a:t>    </a:t>
            </a:r>
            <a:r>
              <a:rPr lang="ja-JP" altLang="en-US" sz="2400" dirty="0" smtClean="0"/>
              <a:t>ダイナミクスは</a:t>
            </a:r>
            <a:r>
              <a:rPr lang="ja-JP" altLang="en-US" sz="2400" dirty="0" smtClean="0">
                <a:solidFill>
                  <a:srgbClr val="C00000"/>
                </a:solidFill>
              </a:rPr>
              <a:t>常微分方程式系</a:t>
            </a:r>
            <a:r>
              <a:rPr lang="ja-JP" altLang="en-US" sz="2400" dirty="0" smtClean="0"/>
              <a:t>に帰着する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C00000"/>
                </a:solidFill>
              </a:rPr>
              <a:t>  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214546" y="6286520"/>
            <a:ext cx="500066" cy="21431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500298" y="3929066"/>
            <a:ext cx="4620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さらに拡大された対称性　</a:t>
            </a:r>
            <a:r>
              <a:rPr lang="en-US" altLang="ja-JP" sz="2000" i="1" dirty="0" smtClean="0"/>
              <a:t>O(2,1) × U(1) 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5" grpId="0" animBg="1"/>
      <p:bldP spid="14" grpId="0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357158" y="4357694"/>
            <a:ext cx="8229600" cy="900106"/>
          </a:xfrm>
        </p:spPr>
        <p:txBody>
          <a:bodyPr/>
          <a:lstStyle/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Matrix (sigma-model) formula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72547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New coordinates 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図 5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8662" y="4357694"/>
            <a:ext cx="857256" cy="3810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57356" y="428625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constants</a:t>
            </a:r>
            <a:endParaRPr kumimoji="1" lang="ja-JP" altLang="en-US" sz="2800" dirty="0"/>
          </a:p>
        </p:txBody>
      </p:sp>
      <p:pic>
        <p:nvPicPr>
          <p:cNvPr id="10" name="コンテンツ プレースホルダ 3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57752" y="1285860"/>
            <a:ext cx="3357586" cy="38372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2910" y="121442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</a:t>
            </a:r>
            <a:r>
              <a:rPr kumimoji="1" lang="en-US" altLang="ja-JP" sz="2800" dirty="0" smtClean="0"/>
              <a:t>oordinate transformation</a:t>
            </a:r>
          </a:p>
          <a:p>
            <a:r>
              <a:rPr lang="en-US" altLang="ja-JP" sz="2800" dirty="0" smtClean="0"/>
              <a:t>And use the vacuum Einstein  equations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14" name="図 13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86182" y="4429132"/>
            <a:ext cx="788795" cy="35719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572000" y="428625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: function of polar </a:t>
            </a:r>
            <a:r>
              <a:rPr lang="en-US" altLang="ja-JP" sz="2800" dirty="0" err="1" smtClean="0"/>
              <a:t>coord</a:t>
            </a:r>
            <a:r>
              <a:rPr lang="en-US" altLang="ja-JP" sz="2800" dirty="0" smtClean="0"/>
              <a:t>. 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7224" y="528638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We wish to determine                                by using         </a:t>
            </a:r>
            <a:r>
              <a:rPr lang="en-US" altLang="ja-JP" sz="2800" dirty="0" smtClean="0"/>
              <a:t>the </a:t>
            </a:r>
            <a:r>
              <a:rPr kumimoji="1" lang="en-US" altLang="ja-JP" sz="2800" dirty="0" smtClean="0"/>
              <a:t>remaining </a:t>
            </a:r>
            <a:r>
              <a:rPr lang="en-US" altLang="ja-JP" sz="2800" dirty="0" smtClean="0"/>
              <a:t>components of </a:t>
            </a:r>
            <a:r>
              <a:rPr kumimoji="1" lang="en-US" altLang="ja-JP" sz="2800" dirty="0" smtClean="0"/>
              <a:t>Einstein’s equations </a:t>
            </a:r>
            <a:endParaRPr kumimoji="1" lang="ja-JP" altLang="en-US" sz="2800" dirty="0"/>
          </a:p>
        </p:txBody>
      </p:sp>
      <p:pic>
        <p:nvPicPr>
          <p:cNvPr id="19" name="図 18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29124" y="5357826"/>
            <a:ext cx="2000264" cy="414870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714348" y="5214950"/>
            <a:ext cx="7572428" cy="1214446"/>
          </a:xfrm>
          <a:prstGeom prst="roundRect">
            <a:avLst/>
          </a:prstGeom>
          <a:solidFill>
            <a:schemeClr val="accent3">
              <a:lumMod val="50000"/>
              <a:alpha val="11000"/>
            </a:schemeClr>
          </a:solidFill>
          <a:ln>
            <a:solidFill>
              <a:schemeClr val="accent3">
                <a:lumMod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8662" y="2428868"/>
            <a:ext cx="6929486" cy="1356480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714348" y="2285992"/>
            <a:ext cx="7358114" cy="1714512"/>
          </a:xfrm>
          <a:prstGeom prst="roundRect">
            <a:avLst/>
          </a:prstGeom>
          <a:solidFill>
            <a:schemeClr val="accent3">
              <a:lumMod val="50000"/>
              <a:alpha val="15000"/>
            </a:schemeClr>
          </a:solidFill>
          <a:ln>
            <a:solidFill>
              <a:schemeClr val="accent3">
                <a:lumMod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ブラックホールの基本性質</a:t>
            </a:r>
            <a:endParaRPr kumimoji="1" lang="ja-JP" altLang="en-US" sz="32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57216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000" dirty="0" smtClean="0">
                <a:latin typeface="HG明朝B" pitchFamily="17" charset="-128"/>
                <a:ea typeface="HG明朝B" pitchFamily="17" charset="-128"/>
              </a:rPr>
              <a:t>4</a:t>
            </a:r>
            <a:r>
              <a:rPr lang="ja-JP" altLang="en-US" sz="2000" dirty="0" smtClean="0">
                <a:latin typeface="HG明朝B" pitchFamily="17" charset="-128"/>
                <a:ea typeface="HG明朝B" pitchFamily="17" charset="-128"/>
              </a:rPr>
              <a:t>次元：</a:t>
            </a:r>
            <a:endParaRPr lang="en-US" altLang="ja-JP" sz="2000" dirty="0" smtClean="0">
              <a:latin typeface="HG明朝B" pitchFamily="17" charset="-128"/>
              <a:ea typeface="HG明朝B" pitchFamily="17" charset="-128"/>
            </a:endParaRPr>
          </a:p>
          <a:p>
            <a:pPr>
              <a:buNone/>
            </a:pPr>
            <a:endParaRPr lang="en-US" altLang="ja-JP" sz="2000" dirty="0" smtClean="0">
              <a:latin typeface="HG明朝B" pitchFamily="17" charset="-128"/>
              <a:ea typeface="HG明朝B" pitchFamily="17" charset="-128"/>
            </a:endParaRPr>
          </a:p>
          <a:p>
            <a:pPr>
              <a:buNone/>
            </a:pPr>
            <a:r>
              <a:rPr kumimoji="1" lang="en-US" altLang="ja-JP" sz="2000" dirty="0" smtClean="0"/>
              <a:t>     -- </a:t>
            </a:r>
            <a:r>
              <a:rPr lang="ja-JP" altLang="en-US" sz="2000" dirty="0" smtClean="0"/>
              <a:t>　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厳密解</a:t>
            </a:r>
            <a:r>
              <a:rPr lang="ja-JP" altLang="en-US" sz="2000" dirty="0" smtClean="0"/>
              <a:t>　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e.g. 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Kerr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ブラックホール（定常軸対称真空解）</a:t>
            </a:r>
            <a:endParaRPr lang="en-US" altLang="ja-JP" sz="2000" dirty="0" smtClean="0">
              <a:solidFill>
                <a:schemeClr val="tx2">
                  <a:lumMod val="75000"/>
                </a:schemeClr>
              </a:solidFill>
              <a:latin typeface="HG明朝B" pitchFamily="17" charset="-128"/>
              <a:ea typeface="HG明朝B" pitchFamily="17" charset="-128"/>
            </a:endParaRPr>
          </a:p>
          <a:p>
            <a:pPr>
              <a:buNone/>
            </a:pPr>
            <a:r>
              <a:rPr lang="ja-JP" altLang="en-US" sz="2000" dirty="0" smtClean="0"/>
              <a:t>　  </a:t>
            </a:r>
            <a:r>
              <a:rPr lang="en-US" altLang="ja-JP" sz="2000" dirty="0" smtClean="0"/>
              <a:t>--    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安定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（終状態）</a:t>
            </a:r>
            <a:endParaRPr lang="en-US" altLang="ja-JP" sz="2000" dirty="0" smtClean="0">
              <a:solidFill>
                <a:schemeClr val="bg2">
                  <a:lumMod val="25000"/>
                </a:schemeClr>
              </a:solidFill>
              <a:latin typeface="HG明朝B" pitchFamily="17" charset="-128"/>
              <a:ea typeface="HG明朝B" pitchFamily="17" charset="-128"/>
            </a:endParaRPr>
          </a:p>
          <a:p>
            <a:pPr>
              <a:buNone/>
            </a:pPr>
            <a:r>
              <a:rPr lang="ja-JP" altLang="en-US" sz="2000" dirty="0" smtClean="0"/>
              <a:t>　  </a:t>
            </a:r>
            <a:r>
              <a:rPr lang="en-US" altLang="ja-JP" sz="2000" dirty="0" smtClean="0"/>
              <a:t>--    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球面的ホライズン</a:t>
            </a:r>
            <a:r>
              <a:rPr lang="ja-JP" altLang="en-US" sz="2000" dirty="0" smtClean="0"/>
              <a:t>　　</a:t>
            </a:r>
            <a:endParaRPr kumimoji="1"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--</a:t>
            </a:r>
            <a:r>
              <a:rPr lang="ja-JP" altLang="en-US" sz="2000" dirty="0" smtClean="0"/>
              <a:t>　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一意性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</a:rPr>
              <a:t>（</a:t>
            </a: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</a:rPr>
              <a:t>No-hair,  other than 3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</a:rPr>
              <a:t>）：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　　　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保存量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          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で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 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ブラックホール解を唯一に特定可能</a:t>
            </a:r>
            <a:endParaRPr lang="en-US" altLang="ja-JP" sz="2000" dirty="0" smtClean="0">
              <a:solidFill>
                <a:schemeClr val="tx2">
                  <a:lumMod val="75000"/>
                </a:schemeClr>
              </a:solidFill>
              <a:latin typeface="HG明朝B" pitchFamily="17" charset="-128"/>
              <a:ea typeface="HG明朝B" pitchFamily="17" charset="-128"/>
            </a:endParaRPr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r>
              <a:rPr lang="en-US" altLang="ja-JP" sz="2000" dirty="0" smtClean="0"/>
              <a:t> </a:t>
            </a:r>
            <a:r>
              <a:rPr lang="ja-JP" altLang="en-US" sz="2000" dirty="0" smtClean="0">
                <a:latin typeface="HG明朝B" pitchFamily="17" charset="-128"/>
                <a:ea typeface="HG明朝B" pitchFamily="17" charset="-128"/>
              </a:rPr>
              <a:t>高次元：</a:t>
            </a:r>
            <a:endParaRPr lang="en-US" altLang="ja-JP" sz="2000" dirty="0" smtClean="0">
              <a:latin typeface="HG明朝B" pitchFamily="17" charset="-128"/>
              <a:ea typeface="HG明朝B" pitchFamily="17" charset="-128"/>
            </a:endParaRPr>
          </a:p>
          <a:p>
            <a:endParaRPr lang="en-US" altLang="ja-JP" sz="2000" dirty="0" smtClean="0">
              <a:latin typeface="HG明朝B" pitchFamily="17" charset="-128"/>
              <a:ea typeface="HG明朝B" pitchFamily="17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明朝B" pitchFamily="17" charset="-128"/>
                <a:ea typeface="HG明朝B" pitchFamily="17" charset="-128"/>
              </a:rPr>
              <a:t> </a:t>
            </a:r>
            <a:r>
              <a:rPr lang="en-US" altLang="ja-JP" sz="2000" dirty="0" smtClean="0">
                <a:latin typeface="HG明朝B" pitchFamily="17" charset="-128"/>
                <a:ea typeface="HG明朝B" pitchFamily="17" charset="-128"/>
              </a:rPr>
              <a:t>  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球面的とは限らない</a:t>
            </a:r>
            <a:endParaRPr lang="en-US" altLang="ja-JP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ja-JP" altLang="en-US" sz="2000" dirty="0" smtClean="0"/>
              <a:t>　  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4</a:t>
            </a:r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  <a:latin typeface="HG明朝B" pitchFamily="17" charset="-128"/>
                <a:ea typeface="HG明朝B" pitchFamily="17" charset="-128"/>
              </a:rPr>
              <a:t>次元と同様な類の一意性は成り立たない</a:t>
            </a:r>
            <a:endParaRPr lang="en-US" altLang="ja-JP" sz="2000" dirty="0" smtClean="0">
              <a:solidFill>
                <a:schemeClr val="bg2">
                  <a:lumMod val="25000"/>
                </a:schemeClr>
              </a:solidFill>
              <a:latin typeface="HG明朝B" pitchFamily="17" charset="-128"/>
              <a:ea typeface="HG明朝B" pitchFamily="17" charset="-128"/>
            </a:endParaRPr>
          </a:p>
          <a:p>
            <a:pPr>
              <a:buNone/>
            </a:pP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　（保存量だけでは情報が足りない）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HG明朝B" pitchFamily="17" charset="-128"/>
                <a:ea typeface="HG明朝B" pitchFamily="17" charset="-128"/>
              </a:rPr>
              <a:t> </a:t>
            </a:r>
          </a:p>
          <a:p>
            <a:pPr>
              <a:buNone/>
            </a:pPr>
            <a:r>
              <a:rPr lang="en-US" altLang="ja-JP" sz="2600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endParaRPr kumimoji="1" lang="ja-JP" alt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図 3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00232" y="3071810"/>
            <a:ext cx="857256" cy="2041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786190"/>
            <a:ext cx="3391098" cy="28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57422" y="1643050"/>
            <a:ext cx="3333773" cy="357190"/>
          </a:xfrm>
        </p:spPr>
      </p:pic>
      <p:pic>
        <p:nvPicPr>
          <p:cNvPr id="6" name="図 5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86050" y="2428868"/>
            <a:ext cx="2933748" cy="13716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42910" y="42860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      </a:t>
            </a:r>
            <a:r>
              <a:rPr kumimoji="1" lang="en-US" altLang="ja-JP" sz="3600" dirty="0" smtClean="0">
                <a:solidFill>
                  <a:schemeClr val="accent3">
                    <a:lumMod val="50000"/>
                  </a:schemeClr>
                </a:solidFill>
              </a:rPr>
              <a:t>c.f. Standard </a:t>
            </a:r>
            <a:r>
              <a:rPr kumimoji="1" lang="en-US" altLang="ja-JP" sz="3600" dirty="0" err="1" smtClean="0">
                <a:solidFill>
                  <a:schemeClr val="accent3">
                    <a:lumMod val="50000"/>
                  </a:schemeClr>
                </a:solidFill>
              </a:rPr>
              <a:t>Weyl-Papapetrou</a:t>
            </a:r>
            <a:r>
              <a:rPr kumimoji="1" lang="en-US" altLang="ja-JP" sz="3600" dirty="0" smtClean="0">
                <a:solidFill>
                  <a:schemeClr val="accent3">
                    <a:lumMod val="50000"/>
                  </a:schemeClr>
                </a:solidFill>
              </a:rPr>
              <a:t> form </a:t>
            </a:r>
            <a:endParaRPr kumimoji="1" lang="ja-JP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図 9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71604" y="4572008"/>
            <a:ext cx="5981797" cy="132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071538" y="4357694"/>
            <a:ext cx="6429420" cy="1000132"/>
          </a:xfrm>
          <a:prstGeom prst="roundRect">
            <a:avLst/>
          </a:prstGeom>
          <a:solidFill>
            <a:schemeClr val="accent3">
              <a:lumMod val="50000"/>
              <a:alpha val="18000"/>
            </a:schemeClr>
          </a:solidFill>
          <a:ln>
            <a:solidFill>
              <a:schemeClr val="accent3">
                <a:lumMod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01056" cy="71438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Matrix expression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コンテンツ プレースホルダ 3" descr="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28662" y="1071546"/>
            <a:ext cx="4429156" cy="314230"/>
          </a:xfrm>
        </p:spPr>
      </p:pic>
      <p:pic>
        <p:nvPicPr>
          <p:cNvPr id="5" name="図 4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43042" y="1857364"/>
            <a:ext cx="5214974" cy="812723"/>
          </a:xfrm>
          <a:prstGeom prst="rect">
            <a:avLst/>
          </a:prstGeom>
        </p:spPr>
      </p:pic>
      <p:pic>
        <p:nvPicPr>
          <p:cNvPr id="6" name="図 5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57686" y="3500438"/>
            <a:ext cx="3500462" cy="450266"/>
          </a:xfrm>
          <a:prstGeom prst="rect">
            <a:avLst/>
          </a:prstGeom>
        </p:spPr>
      </p:pic>
      <p:pic>
        <p:nvPicPr>
          <p:cNvPr id="7" name="図 6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57884" y="857232"/>
            <a:ext cx="2500330" cy="722318"/>
          </a:xfrm>
          <a:prstGeom prst="rect">
            <a:avLst/>
          </a:prstGeom>
        </p:spPr>
      </p:pic>
      <p:pic>
        <p:nvPicPr>
          <p:cNvPr id="11" name="図 10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42910" y="5500702"/>
            <a:ext cx="2832146" cy="53340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428728" y="4572008"/>
            <a:ext cx="2783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General solutions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6" name="図 15" descr="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43438" y="4500570"/>
            <a:ext cx="2184435" cy="622310"/>
          </a:xfrm>
          <a:prstGeom prst="rect">
            <a:avLst/>
          </a:prstGeom>
        </p:spPr>
      </p:pic>
      <p:pic>
        <p:nvPicPr>
          <p:cNvPr id="17" name="図 16" descr="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2910" y="6072206"/>
            <a:ext cx="1993932" cy="254004"/>
          </a:xfrm>
          <a:prstGeom prst="rect">
            <a:avLst/>
          </a:prstGeom>
        </p:spPr>
      </p:pic>
      <p:pic>
        <p:nvPicPr>
          <p:cNvPr id="19" name="図 18" descr="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214810" y="5857892"/>
            <a:ext cx="4622875" cy="254004"/>
          </a:xfrm>
          <a:prstGeom prst="rect">
            <a:avLst/>
          </a:prstGeom>
        </p:spPr>
      </p:pic>
      <p:sp>
        <p:nvSpPr>
          <p:cNvPr id="21" name="右中かっこ 20"/>
          <p:cNvSpPr/>
          <p:nvPr/>
        </p:nvSpPr>
        <p:spPr>
          <a:xfrm>
            <a:off x="3643306" y="5643578"/>
            <a:ext cx="285752" cy="71438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86612" y="207167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accent1">
                    <a:lumMod val="75000"/>
                  </a:schemeClr>
                </a:solidFill>
              </a:rPr>
              <a:t>Maison</a:t>
            </a:r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 1979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285852" y="1643050"/>
            <a:ext cx="5857916" cy="1285884"/>
          </a:xfrm>
          <a:prstGeom prst="roundRect">
            <a:avLst/>
          </a:prstGeom>
          <a:solidFill>
            <a:schemeClr val="accent3">
              <a:lumMod val="50000"/>
              <a:alpha val="18000"/>
            </a:schemeClr>
          </a:solidFill>
          <a:ln>
            <a:solidFill>
              <a:schemeClr val="accent3">
                <a:lumMod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785786" y="3357562"/>
            <a:ext cx="7358114" cy="714380"/>
          </a:xfrm>
          <a:prstGeom prst="roundRect">
            <a:avLst/>
          </a:prstGeom>
          <a:solidFill>
            <a:schemeClr val="accent3">
              <a:lumMod val="50000"/>
              <a:alpha val="18000"/>
            </a:schemeClr>
          </a:solidFill>
          <a:ln>
            <a:solidFill>
              <a:schemeClr val="accent3">
                <a:lumMod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28662" y="3429000"/>
            <a:ext cx="3068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Einstein’s equations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21" grpId="0" animBg="1"/>
      <p:bldP spid="18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642910" y="3214686"/>
            <a:ext cx="7715304" cy="2571768"/>
          </a:xfrm>
          <a:prstGeom prst="roundRect">
            <a:avLst/>
          </a:prstGeom>
          <a:solidFill>
            <a:schemeClr val="accent3">
              <a:lumMod val="50000"/>
              <a:alpha val="2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コンテンツ プレースホルダ 5" descr="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14414" y="642918"/>
            <a:ext cx="5786477" cy="285752"/>
          </a:xfrm>
        </p:spPr>
      </p:pic>
      <p:pic>
        <p:nvPicPr>
          <p:cNvPr id="8" name="図 7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14480" y="1643050"/>
            <a:ext cx="3911663" cy="1181119"/>
          </a:xfrm>
          <a:prstGeom prst="rect">
            <a:avLst/>
          </a:prstGeom>
        </p:spPr>
      </p:pic>
      <p:pic>
        <p:nvPicPr>
          <p:cNvPr id="9" name="図 8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428860" y="4000504"/>
            <a:ext cx="4140267" cy="73661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2976" y="3357562"/>
            <a:ext cx="614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Most general solutions</a:t>
            </a:r>
            <a:r>
              <a:rPr lang="en-US" altLang="ja-JP" sz="2400" dirty="0" smtClean="0"/>
              <a:t> for near-horizon metric 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0100" y="5072074"/>
            <a:ext cx="723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 are characterized by </a:t>
            </a:r>
            <a:r>
              <a:rPr kumimoji="1" lang="en-US" altLang="ja-JP" sz="2400" dirty="0" smtClean="0"/>
              <a:t>the </a:t>
            </a:r>
            <a:r>
              <a:rPr kumimoji="1" lang="en-US" altLang="ja-JP" sz="2400" i="1" dirty="0" smtClean="0">
                <a:solidFill>
                  <a:srgbClr val="C00000"/>
                </a:solidFill>
              </a:rPr>
              <a:t>real parameters                            </a:t>
            </a:r>
            <a:endParaRPr kumimoji="1" lang="ja-JP" altLang="en-US" sz="2400" i="1" dirty="0">
              <a:solidFill>
                <a:srgbClr val="C00000"/>
              </a:solidFill>
            </a:endParaRPr>
          </a:p>
        </p:txBody>
      </p:sp>
      <p:pic>
        <p:nvPicPr>
          <p:cNvPr id="12" name="図 11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57950" y="5214950"/>
            <a:ext cx="1028706" cy="214314"/>
          </a:xfrm>
          <a:prstGeom prst="rect">
            <a:avLst/>
          </a:prstGeom>
        </p:spPr>
      </p:pic>
      <p:pic>
        <p:nvPicPr>
          <p:cNvPr id="15" name="図 14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15074" y="1785926"/>
            <a:ext cx="1214446" cy="65829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71472" y="585789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(Further constraints on                      come from the smoothness)</a:t>
            </a:r>
            <a:endParaRPr kumimoji="1" lang="ja-JP" altLang="en-US" sz="2400" dirty="0"/>
          </a:p>
        </p:txBody>
      </p:sp>
      <p:pic>
        <p:nvPicPr>
          <p:cNvPr id="13" name="図 12" descr="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714744" y="6000768"/>
            <a:ext cx="1028706" cy="214314"/>
          </a:xfrm>
          <a:prstGeom prst="rect">
            <a:avLst/>
          </a:prstGeom>
        </p:spPr>
      </p:pic>
      <p:pic>
        <p:nvPicPr>
          <p:cNvPr id="17" name="図 16" descr="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14414" y="1071546"/>
            <a:ext cx="6667608" cy="317505"/>
          </a:xfrm>
          <a:prstGeom prst="rect">
            <a:avLst/>
          </a:prstGeom>
        </p:spPr>
      </p:pic>
      <p:pic>
        <p:nvPicPr>
          <p:cNvPr id="14" name="図 13" descr="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286380" y="6357958"/>
            <a:ext cx="1803429" cy="24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1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軸対称性の固定点とホライズン・トポロジー：　例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コンテンツ プレースホルダ 8" descr="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86050" y="1000108"/>
            <a:ext cx="3022649" cy="342906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214282" y="1500174"/>
            <a:ext cx="240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accent5">
                    <a:lumMod val="50000"/>
                  </a:schemeClr>
                </a:solidFill>
              </a:rPr>
              <a:t>5D</a:t>
            </a:r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  spherical hole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58016" y="1500174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accent5">
                    <a:lumMod val="50000"/>
                  </a:schemeClr>
                </a:solidFill>
              </a:rPr>
              <a:t>5D</a:t>
            </a:r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  ring 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143116"/>
            <a:ext cx="3571900" cy="25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143116"/>
            <a:ext cx="41131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357158" y="5072074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ホライズン両隣のベクトル    　　　　  に着目すると　　　　</a:t>
            </a:r>
            <a:endParaRPr lang="en-US" altLang="ja-JP" dirty="0" smtClean="0"/>
          </a:p>
        </p:txBody>
      </p:sp>
      <p:pic>
        <p:nvPicPr>
          <p:cNvPr id="21" name="図 20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14678" y="5143512"/>
            <a:ext cx="428628" cy="232174"/>
          </a:xfrm>
          <a:prstGeom prst="rect">
            <a:avLst/>
          </a:prstGeom>
        </p:spPr>
      </p:pic>
      <p:pic>
        <p:nvPicPr>
          <p:cNvPr id="22" name="図 21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4348" y="5572140"/>
            <a:ext cx="3071833" cy="530317"/>
          </a:xfrm>
          <a:prstGeom prst="rect">
            <a:avLst/>
          </a:prstGeom>
        </p:spPr>
      </p:pic>
      <p:pic>
        <p:nvPicPr>
          <p:cNvPr id="23" name="図 22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57752" y="5572140"/>
            <a:ext cx="3143272" cy="54088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357554" y="6072206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“hole”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72396" y="6072206"/>
            <a:ext cx="93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“ring”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Horizon topology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コンテンツ プレースホルダ 3" descr="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85852" y="1714488"/>
            <a:ext cx="4432372" cy="254004"/>
          </a:xfrm>
          <a:prstGeom prst="rect">
            <a:avLst/>
          </a:prstGeom>
        </p:spPr>
      </p:pic>
      <p:pic>
        <p:nvPicPr>
          <p:cNvPr id="8" name="図 7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28926" y="3571876"/>
            <a:ext cx="2806745" cy="355606"/>
          </a:xfrm>
          <a:prstGeom prst="rect">
            <a:avLst/>
          </a:prstGeom>
        </p:spPr>
      </p:pic>
      <p:pic>
        <p:nvPicPr>
          <p:cNvPr id="9" name="図 8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14414" y="2357430"/>
            <a:ext cx="5943696" cy="901715"/>
          </a:xfrm>
          <a:prstGeom prst="rect">
            <a:avLst/>
          </a:prstGeom>
        </p:spPr>
      </p:pic>
      <p:pic>
        <p:nvPicPr>
          <p:cNvPr id="10" name="図 9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643174" y="3000372"/>
            <a:ext cx="2222536" cy="330205"/>
          </a:xfrm>
          <a:prstGeom prst="rect">
            <a:avLst/>
          </a:prstGeom>
        </p:spPr>
      </p:pic>
      <p:pic>
        <p:nvPicPr>
          <p:cNvPr id="12" name="図 11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85852" y="4429132"/>
            <a:ext cx="6413604" cy="29210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7356" y="5072074"/>
            <a:ext cx="4667805" cy="130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角丸四角形 10"/>
          <p:cNvSpPr/>
          <p:nvPr/>
        </p:nvSpPr>
        <p:spPr>
          <a:xfrm>
            <a:off x="1785918" y="5000636"/>
            <a:ext cx="5072098" cy="1500198"/>
          </a:xfrm>
          <a:prstGeom prst="roundRect">
            <a:avLst/>
          </a:prstGeom>
          <a:solidFill>
            <a:schemeClr val="accent3">
              <a:lumMod val="50000"/>
              <a:alpha val="12000"/>
            </a:schemeClr>
          </a:solidFill>
          <a:ln>
            <a:solidFill>
              <a:schemeClr val="accent3">
                <a:lumMod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accent3">
                    <a:lumMod val="50000"/>
                  </a:schemeClr>
                </a:solidFill>
              </a:rPr>
              <a:t>Classification parameters:</a:t>
            </a:r>
            <a:endParaRPr kumimoji="1" lang="ja-JP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dirty="0" smtClean="0"/>
              <a:t>    All possible vacuum near-horizon metrics w/ the assumed symmetries are parameterized by the real parameters </a:t>
            </a:r>
            <a:r>
              <a:rPr lang="en-US" altLang="ja-JP" dirty="0" smtClean="0"/>
              <a:t>and integers                             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</a:t>
            </a:r>
            <a:endParaRPr lang="en-US" altLang="ja-JP" sz="2800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6" name="図 5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14678" y="3571876"/>
            <a:ext cx="2357456" cy="42862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42910" y="1928802"/>
            <a:ext cx="8001056" cy="2357454"/>
          </a:xfrm>
          <a:prstGeom prst="rect">
            <a:avLst/>
          </a:prstGeom>
          <a:solidFill>
            <a:schemeClr val="accent3">
              <a:lumMod val="50000"/>
              <a:alpha val="12000"/>
            </a:schemeClr>
          </a:solidFill>
          <a:ln>
            <a:solidFill>
              <a:schemeClr val="accent3">
                <a:lumMod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4348" y="4786322"/>
            <a:ext cx="457204" cy="28575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214414" y="464344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:                                   continuous parameters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related    </a:t>
            </a:r>
          </a:p>
          <a:p>
            <a:r>
              <a:rPr lang="en-US" altLang="ja-JP" sz="2800" dirty="0" smtClean="0"/>
              <a:t>    to e.g., </a:t>
            </a:r>
            <a:r>
              <a:rPr lang="en-US" altLang="ja-JP" sz="2800" i="1" dirty="0" smtClean="0"/>
              <a:t>Horizon area</a:t>
            </a:r>
            <a:r>
              <a:rPr lang="en-US" altLang="ja-JP" sz="2800" dirty="0" smtClean="0"/>
              <a:t>,  </a:t>
            </a:r>
            <a:r>
              <a:rPr lang="en-US" altLang="ja-JP" sz="2800" i="1" dirty="0" smtClean="0"/>
              <a:t>Angular </a:t>
            </a:r>
            <a:r>
              <a:rPr lang="en-US" altLang="ja-JP" sz="2800" i="1" dirty="0" err="1" smtClean="0"/>
              <a:t>momenta</a:t>
            </a:r>
            <a:endParaRPr lang="en-US" altLang="ja-JP" sz="2800" i="1" dirty="0" smtClean="0"/>
          </a:p>
        </p:txBody>
      </p:sp>
      <p:pic>
        <p:nvPicPr>
          <p:cNvPr id="9" name="図 8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71604" y="4786322"/>
            <a:ext cx="2500329" cy="307058"/>
          </a:xfrm>
          <a:prstGeom prst="rect">
            <a:avLst/>
          </a:prstGeom>
        </p:spPr>
      </p:pic>
      <p:pic>
        <p:nvPicPr>
          <p:cNvPr id="12" name="図 11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596" y="5857892"/>
            <a:ext cx="4500594" cy="612886"/>
          </a:xfrm>
          <a:prstGeom prst="rect">
            <a:avLst/>
          </a:prstGeom>
        </p:spPr>
      </p:pic>
      <p:pic>
        <p:nvPicPr>
          <p:cNvPr id="14" name="図 13" descr="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429256" y="5929330"/>
            <a:ext cx="329997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Constructing All possible solutions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コンテンツ プレースホルダ 8" descr="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85720" y="1479870"/>
            <a:ext cx="8501122" cy="2028677"/>
          </a:xfrm>
        </p:spPr>
      </p:pic>
      <p:pic>
        <p:nvPicPr>
          <p:cNvPr id="12" name="図 11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7422" y="5572140"/>
            <a:ext cx="3214710" cy="292245"/>
          </a:xfrm>
          <a:prstGeom prst="rect">
            <a:avLst/>
          </a:prstGeom>
        </p:spPr>
      </p:pic>
      <p:pic>
        <p:nvPicPr>
          <p:cNvPr id="15" name="図 14" descr="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1472" y="6072206"/>
            <a:ext cx="8143932" cy="505561"/>
          </a:xfrm>
          <a:prstGeom prst="rect">
            <a:avLst/>
          </a:prstGeom>
        </p:spPr>
      </p:pic>
      <p:pic>
        <p:nvPicPr>
          <p:cNvPr id="17" name="図 16" descr="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2910" y="4071942"/>
            <a:ext cx="7858180" cy="141668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42844" y="1214422"/>
            <a:ext cx="8858312" cy="2571768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  <a:ln>
            <a:solidFill>
              <a:schemeClr val="accent3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例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kumimoji="1" lang="en-US" altLang="ja-JP" sz="2800" i="1" dirty="0" smtClean="0">
                <a:solidFill>
                  <a:schemeClr val="accent3">
                    <a:lumMod val="50000"/>
                  </a:schemeClr>
                </a:solidFill>
              </a:rPr>
              <a:t>D=5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“リング”的位相を持つ場合のスケール極限解</a:t>
            </a:r>
            <a:endParaRPr kumimoji="1" lang="ja-JP" altLang="en-US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0100" y="414338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Near-horizon of </a:t>
            </a:r>
            <a:r>
              <a:rPr lang="en-US" altLang="ja-JP" sz="2800" i="1" dirty="0" smtClean="0">
                <a:solidFill>
                  <a:srgbClr val="C00000"/>
                </a:solidFill>
              </a:rPr>
              <a:t>5D </a:t>
            </a:r>
            <a:r>
              <a:rPr lang="en-US" altLang="ja-JP" sz="2800" i="1" dirty="0" err="1" smtClean="0">
                <a:solidFill>
                  <a:srgbClr val="C00000"/>
                </a:solidFill>
              </a:rPr>
              <a:t>extremal</a:t>
            </a:r>
            <a:r>
              <a:rPr lang="en-US" altLang="ja-JP" sz="2800" i="1" dirty="0" smtClean="0">
                <a:solidFill>
                  <a:srgbClr val="C00000"/>
                </a:solidFill>
              </a:rPr>
              <a:t> black ring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is 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globally isometric to that of a </a:t>
            </a:r>
            <a:r>
              <a:rPr kumimoji="1" lang="en-US" altLang="ja-JP" sz="2800" i="1" dirty="0" smtClean="0">
                <a:solidFill>
                  <a:srgbClr val="C00000"/>
                </a:solidFill>
              </a:rPr>
              <a:t>boosted extreme Kerr-string</a:t>
            </a:r>
            <a:endParaRPr kumimoji="1" lang="ja-JP" altLang="en-US" sz="2800" i="1" dirty="0">
              <a:solidFill>
                <a:srgbClr val="C00000"/>
              </a:solidFill>
            </a:endParaRPr>
          </a:p>
        </p:txBody>
      </p:sp>
      <p:pic>
        <p:nvPicPr>
          <p:cNvPr id="8" name="図 7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7224" y="2071678"/>
            <a:ext cx="7251817" cy="1397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2547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457203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We have identified all parameters that determine</a:t>
            </a:r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C00000"/>
                </a:solidFill>
              </a:rPr>
              <a:t>a</a:t>
            </a:r>
            <a:r>
              <a:rPr kumimoji="1" lang="en-US" altLang="ja-JP" dirty="0" smtClean="0">
                <a:solidFill>
                  <a:srgbClr val="C00000"/>
                </a:solidFill>
              </a:rPr>
              <a:t>ll possible </a:t>
            </a:r>
            <a:r>
              <a:rPr lang="en-US" altLang="ja-JP" dirty="0" smtClean="0">
                <a:solidFill>
                  <a:srgbClr val="C00000"/>
                </a:solidFill>
              </a:rPr>
              <a:t>vacuum </a:t>
            </a:r>
            <a:r>
              <a:rPr kumimoji="1" lang="en-US" altLang="ja-JP" dirty="0" smtClean="0">
                <a:solidFill>
                  <a:srgbClr val="C00000"/>
                </a:solidFill>
              </a:rPr>
              <a:t>near-horizon geometries in </a:t>
            </a:r>
            <a:r>
              <a:rPr lang="en-US" altLang="ja-JP" dirty="0" smtClean="0">
                <a:solidFill>
                  <a:srgbClr val="C00000"/>
                </a:solidFill>
              </a:rPr>
              <a:t/>
            </a:r>
            <a:br>
              <a:rPr lang="en-US" altLang="ja-JP" dirty="0" smtClean="0">
                <a:solidFill>
                  <a:srgbClr val="C00000"/>
                </a:solidFill>
              </a:rPr>
            </a:br>
            <a:r>
              <a:rPr kumimoji="1" lang="en-US" altLang="ja-JP" i="1" dirty="0" smtClean="0">
                <a:solidFill>
                  <a:srgbClr val="C00000"/>
                </a:solidFill>
              </a:rPr>
              <a:t>D-</a:t>
            </a:r>
            <a:r>
              <a:rPr kumimoji="1" lang="en-US" altLang="ja-JP" dirty="0" smtClean="0">
                <a:solidFill>
                  <a:srgbClr val="C00000"/>
                </a:solidFill>
              </a:rPr>
              <a:t>dimensions w/ </a:t>
            </a:r>
            <a:r>
              <a:rPr lang="en-US" altLang="ja-JP" dirty="0" smtClean="0">
                <a:solidFill>
                  <a:srgbClr val="C00000"/>
                </a:solidFill>
              </a:rPr>
              <a:t>symmetries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SO(2,1)</a:t>
            </a:r>
            <a:r>
              <a:rPr kumimoji="1" lang="en-US" altLang="ja-JP" dirty="0" smtClean="0">
                <a:solidFill>
                  <a:srgbClr val="C00000"/>
                </a:solidFill>
              </a:rPr>
              <a:t>×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U(1)  </a:t>
            </a:r>
          </a:p>
          <a:p>
            <a:pPr>
              <a:buNone/>
            </a:pPr>
            <a:r>
              <a:rPr lang="en-US" altLang="ja-JP" i="1" dirty="0" smtClean="0">
                <a:solidFill>
                  <a:srgbClr val="C00000"/>
                </a:solidFill>
              </a:rPr>
              <a:t>    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by using the matrix (sigma-model) formula</a:t>
            </a:r>
          </a:p>
          <a:p>
            <a:pPr>
              <a:buNone/>
            </a:pPr>
            <a:endParaRPr lang="en-US" altLang="ja-JP" i="1" dirty="0" smtClean="0">
              <a:solidFill>
                <a:srgbClr val="C00000"/>
              </a:solidFill>
            </a:endParaRPr>
          </a:p>
          <a:p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We have explicitly </a:t>
            </a:r>
            <a:r>
              <a:rPr kumimoji="1" lang="en-US" altLang="ja-JP" dirty="0" smtClean="0">
                <a:solidFill>
                  <a:srgbClr val="C00000"/>
                </a:solidFill>
              </a:rPr>
              <a:t>constructed all solutions </a:t>
            </a:r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characterized by those parameters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8148" y="2786058"/>
            <a:ext cx="62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C00000"/>
                </a:solidFill>
              </a:rPr>
              <a:t>D-3</a:t>
            </a:r>
            <a:endParaRPr kumimoji="1" lang="ja-JP" alt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高次元ブラックホール分類問題</a:t>
            </a:r>
            <a:endParaRPr kumimoji="1" lang="ja-JP" altLang="en-US" sz="36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2428868"/>
            <a:ext cx="8572560" cy="2357454"/>
          </a:xfrm>
        </p:spPr>
        <p:txBody>
          <a:bodyPr/>
          <a:lstStyle/>
          <a:p>
            <a:r>
              <a:rPr kumimoji="1" lang="ja-JP" altLang="en-US" sz="2400" dirty="0" smtClean="0">
                <a:latin typeface="HG明朝B" pitchFamily="17" charset="-128"/>
                <a:ea typeface="HG明朝B" pitchFamily="17" charset="-128"/>
              </a:rPr>
              <a:t>ブラックホール解を唯一に決定するのに必要十分な（できるだけ物理的意味の明快な）パラメーター達を同定する。</a:t>
            </a:r>
            <a:endParaRPr kumimoji="1" lang="en-US" altLang="ja-JP" sz="2400" dirty="0" smtClean="0">
              <a:latin typeface="HG明朝B" pitchFamily="17" charset="-128"/>
              <a:ea typeface="HG明朝B" pitchFamily="17" charset="-128"/>
            </a:endParaRPr>
          </a:p>
          <a:p>
            <a:endParaRPr lang="en-US" altLang="ja-JP" sz="2400" dirty="0" smtClean="0"/>
          </a:p>
          <a:p>
            <a:r>
              <a:rPr lang="ja-JP" altLang="en-US" sz="2400" dirty="0" smtClean="0">
                <a:latin typeface="HG明朝B" pitchFamily="17" charset="-128"/>
                <a:ea typeface="HG明朝B" pitchFamily="17" charset="-128"/>
              </a:rPr>
              <a:t>そのパラメーターを用いて全ての解を具体的に構成する。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00858" cy="571504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臨界ブラックホール</a:t>
            </a:r>
            <a:endParaRPr kumimoji="1" lang="ja-JP" altLang="en-US" sz="40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142960"/>
            <a:ext cx="8929718" cy="571504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２つ以上のパラメーターを持つ解の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ホーキング温度ゼロの極限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  e.g. Kerr BH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宇宙のほぼ臨界ブラックホール？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GRS 1915+105  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理論の試験場、超弦・超重力理論での興味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 </a:t>
            </a:r>
          </a:p>
          <a:p>
            <a:pPr>
              <a:buNone/>
            </a:pPr>
            <a:r>
              <a:rPr lang="en-US" altLang="ja-JP" dirty="0" smtClean="0"/>
              <a:t>          </a:t>
            </a:r>
            <a:r>
              <a:rPr lang="en-US" altLang="ja-JP" i="1" dirty="0" smtClean="0">
                <a:solidFill>
                  <a:schemeClr val="accent3">
                    <a:lumMod val="50000"/>
                  </a:schemeClr>
                </a:solidFill>
              </a:rPr>
              <a:t>e.g. Entropy counting</a:t>
            </a:r>
            <a:r>
              <a:rPr lang="ja-JP" altLang="en-US" i="1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endParaRPr lang="en-US" altLang="ja-JP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ja-JP" i="1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endParaRPr lang="en-US" altLang="ja-JP" dirty="0" smtClean="0"/>
          </a:p>
          <a:p>
            <a:r>
              <a:rPr lang="ja-JP" altLang="en-US" dirty="0" smtClean="0"/>
              <a:t>ブラックホール解の全体集合の“境界”に存在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　</a:t>
            </a:r>
            <a:r>
              <a:rPr kumimoji="1"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分類問題に解空間の“端”から取り組もう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142984"/>
            <a:ext cx="2952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28860" y="1928802"/>
            <a:ext cx="990616" cy="266704"/>
          </a:xfrm>
          <a:prstGeom prst="rect">
            <a:avLst/>
          </a:prstGeom>
        </p:spPr>
      </p:pic>
      <p:pic>
        <p:nvPicPr>
          <p:cNvPr id="9" name="図 8" descr="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14744" y="2000240"/>
            <a:ext cx="927115" cy="2286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500438"/>
            <a:ext cx="2143140" cy="275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臨界ブラックホールのホライズン</a:t>
            </a:r>
            <a:r>
              <a:rPr lang="ja-JP" altLang="en-US" sz="36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近傍</a:t>
            </a:r>
            <a:endParaRPr kumimoji="1" lang="ja-JP" altLang="en-US" sz="36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09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ホライズン近傍の時空領域を</a:t>
            </a:r>
            <a:r>
              <a:rPr lang="ja-JP" altLang="en-US" dirty="0" smtClean="0"/>
              <a:t>ズーム</a:t>
            </a:r>
            <a:r>
              <a:rPr kumimoji="1" lang="ja-JP" altLang="en-US" dirty="0" smtClean="0"/>
              <a:t>アップして</a:t>
            </a:r>
            <a:r>
              <a:rPr lang="ja-JP" altLang="en-US" dirty="0" smtClean="0"/>
              <a:t>眺める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      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85992"/>
            <a:ext cx="5700722" cy="38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643438" y="5715016"/>
            <a:ext cx="3812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>
                    <a:lumMod val="75000"/>
                  </a:schemeClr>
                </a:solidFill>
              </a:rPr>
              <a:t>　　　　　</a:t>
            </a:r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</a:rPr>
              <a:t>スケール極限</a:t>
            </a:r>
            <a:endParaRPr lang="en-US" altLang="ja-JP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2000" dirty="0" smtClean="0">
                <a:solidFill>
                  <a:schemeClr val="accent1">
                    <a:lumMod val="75000"/>
                  </a:schemeClr>
                </a:solidFill>
              </a:rPr>
              <a:t>より単純化された時空</a:t>
            </a: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</a:rPr>
              <a:t>構造をもつ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42862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</a:t>
            </a:r>
            <a:r>
              <a:rPr lang="ja-JP" altLang="en-US" sz="40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臨界ブラックホール解の分類</a:t>
            </a:r>
            <a:endParaRPr kumimoji="1" lang="ja-JP" altLang="en-US" sz="40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072098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pPr>
              <a:buNone/>
            </a:pPr>
            <a:r>
              <a:rPr lang="ja-JP" altLang="en-US" dirty="0" smtClean="0"/>
              <a:t>　先ずその“スケール極限解”の分類から考えよう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endParaRPr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*  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臨界ＢＨ解とそのスケール極限解は同じ理論に従う</a:t>
            </a: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    *  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元の臨界ＢＨ解よりも高い対称性をもつ（より単純）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    *  </a:t>
            </a: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実際に</a:t>
            </a:r>
            <a:r>
              <a:rPr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エントロピー計算などで利用するのは</a:t>
            </a:r>
            <a:endParaRPr lang="en-US" altLang="ja-JP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kumimoji="1" lang="ja-JP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　　　このスケール極限解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chemeClr val="accent3">
                    <a:lumMod val="50000"/>
                  </a:schemeClr>
                </a:solidFill>
              </a:rPr>
              <a:t>Kerr-CFT correspondence  </a:t>
            </a:r>
            <a:endParaRPr kumimoji="1" lang="ja-JP" alt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4697427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 smtClean="0"/>
              <a:t>Observation: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There exist boundary conditions such that the asymptotic symmetry group of NHEK is generated by a single copy of centrally extended </a:t>
            </a:r>
            <a:r>
              <a:rPr lang="en-US" altLang="ja-JP" dirty="0" err="1" smtClean="0"/>
              <a:t>Virasoro</a:t>
            </a:r>
            <a:r>
              <a:rPr lang="en-US" altLang="ja-JP" dirty="0" smtClean="0"/>
              <a:t> algebra (plus time </a:t>
            </a:r>
            <a:r>
              <a:rPr lang="en-US" altLang="ja-JP" dirty="0" err="1" smtClean="0"/>
              <a:t>ranslations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kumimoji="1" lang="en-US" altLang="ja-JP" b="1" dirty="0" smtClean="0"/>
              <a:t>Conjecture: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Quantum </a:t>
            </a:r>
            <a:r>
              <a:rPr kumimoji="1" lang="en-US" altLang="ja-JP" dirty="0" smtClean="0"/>
              <a:t>gravity in NHEK w/ these boundary conditions is equivalent to a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CFT in (1+1) dimensions</a:t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en-US" altLang="ja-JP" b="1" dirty="0" smtClean="0"/>
              <a:t>Evidence: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Bekenstein</a:t>
            </a:r>
            <a:r>
              <a:rPr lang="en-US" altLang="ja-JP" dirty="0" smtClean="0"/>
              <a:t>-Hawking entropy can be reproduced by </a:t>
            </a:r>
            <a:br>
              <a:rPr lang="en-US" altLang="ja-JP" dirty="0" smtClean="0"/>
            </a:br>
            <a:r>
              <a:rPr lang="en-US" altLang="ja-JP" dirty="0" smtClean="0"/>
              <a:t>CFT calculation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989034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chemeClr val="accent3">
                    <a:lumMod val="50000"/>
                  </a:schemeClr>
                </a:solidFill>
              </a:rPr>
              <a:t>Uniqueness of 4D </a:t>
            </a:r>
            <a:r>
              <a:rPr kumimoji="1" lang="en-US" altLang="ja-JP" sz="3600" dirty="0" err="1" smtClean="0">
                <a:solidFill>
                  <a:schemeClr val="accent3">
                    <a:lumMod val="50000"/>
                  </a:schemeClr>
                </a:solidFill>
              </a:rPr>
              <a:t>extremal</a:t>
            </a:r>
            <a:r>
              <a:rPr kumimoji="1" lang="en-US" altLang="ja-JP" sz="3600" dirty="0" smtClean="0">
                <a:solidFill>
                  <a:schemeClr val="accent3">
                    <a:lumMod val="50000"/>
                  </a:schemeClr>
                </a:solidFill>
              </a:rPr>
              <a:t> rotating black hole</a:t>
            </a:r>
            <a:endParaRPr kumimoji="1" lang="ja-JP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857364"/>
            <a:ext cx="8643998" cy="4525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Theorem: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800" dirty="0" smtClean="0"/>
              <a:t>The only stationary, rotating, asymptotically flat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vacuum solution with a single smooth degenerate horizon is the </a:t>
            </a:r>
            <a:r>
              <a:rPr kumimoji="1" lang="en-US" altLang="ja-JP" sz="2800" dirty="0" err="1" smtClean="0"/>
              <a:t>extremal</a:t>
            </a:r>
            <a:r>
              <a:rPr kumimoji="1" lang="en-US" altLang="ja-JP" sz="2800" dirty="0" smtClean="0"/>
              <a:t> Kerr black hole solution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-- </a:t>
            </a:r>
            <a:r>
              <a:rPr kumimoji="1" lang="en-US" altLang="ja-JP" sz="2800" dirty="0" smtClean="0"/>
              <a:t>generalized to charged Kerr hole case </a:t>
            </a:r>
          </a:p>
          <a:p>
            <a:endParaRPr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                               </a:t>
            </a:r>
            <a:r>
              <a:rPr kumimoji="1" lang="en-US" altLang="ja-JP" sz="2800" dirty="0" err="1" smtClean="0"/>
              <a:t>Amsel</a:t>
            </a:r>
            <a:r>
              <a:rPr kumimoji="1" lang="en-US" altLang="ja-JP" sz="2800" dirty="0" smtClean="0"/>
              <a:t>-Horowitz-</a:t>
            </a:r>
            <a:r>
              <a:rPr kumimoji="1" lang="en-US" altLang="ja-JP" sz="2800" dirty="0" err="1" smtClean="0"/>
              <a:t>Marolf</a:t>
            </a:r>
            <a:r>
              <a:rPr kumimoji="1" lang="en-US" altLang="ja-JP" sz="2800" dirty="0" smtClean="0"/>
              <a:t>-Roberts 09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357158" y="4357694"/>
            <a:ext cx="8229600" cy="900106"/>
          </a:xfrm>
        </p:spPr>
        <p:txBody>
          <a:bodyPr/>
          <a:lstStyle/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36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高次元臨界ブラックホールの</a:t>
            </a:r>
            <a:r>
              <a:rPr lang="en-US" altLang="ja-JP" sz="36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/>
            </a:r>
            <a:br>
              <a:rPr lang="en-US" altLang="ja-JP" sz="36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</a:br>
            <a:r>
              <a:rPr lang="ja-JP" altLang="en-US" sz="3600" dirty="0" smtClean="0">
                <a:solidFill>
                  <a:schemeClr val="accent3">
                    <a:lumMod val="50000"/>
                  </a:schemeClr>
                </a:solidFill>
                <a:latin typeface="HG明朝B" pitchFamily="17" charset="-128"/>
                <a:ea typeface="HG明朝B" pitchFamily="17" charset="-128"/>
              </a:rPr>
              <a:t>スケール極限解の分類</a:t>
            </a:r>
            <a:endParaRPr kumimoji="1" lang="ja-JP" altLang="en-US" sz="3600" dirty="0">
              <a:solidFill>
                <a:schemeClr val="accent3">
                  <a:lumMod val="50000"/>
                </a:schemeClr>
              </a:solidFill>
              <a:latin typeface="HG明朝B" pitchFamily="17" charset="-128"/>
              <a:ea typeface="HG明朝B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(M, J, Q)&#10;\]&#10;&#10;\end{document}"/>
  <p:tag name="YATP_CURSOR" val="74"/>
  <p:tag name="YATP_COLOR_SCHEME" val="default"/>
  <p:tag name="YATP_TRANSPARENT" val="non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mbox{Horizon normal}  \;\; K = \partial/\partial \tilde v \]&#10;&#10;\end{document}"/>
  <p:tag name="YATP_CURSOR" val="120"/>
  <p:tag name="YATP_COLOR_SCHEME" val="default"/>
  <p:tag name="YATP_TRANSPARENT" val="no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K^\mu \]&#10;&#10;\end{document}"/>
  <p:tag name="YATP_CURSOR" val="68"/>
  <p:tag name="YATP_COLOR_SCHEME" val="default"/>
  <p:tag name="YATP_TRANSPARENT" val="no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neq 0&#10;\]&#10;&#10;\end{document}"/>
  <p:tag name="YATP_CURSOR" val="69"/>
  <p:tag name="YATP_COLOR_SCHEME" val="default"/>
  <p:tag name="YATP_TRANSPARENT" val="no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 \mbox{Hawking temperature $T_H$} \propto -p \cdot {\tilde r}^{p-1}\: \alpha&#10;\]&#10;&#10;\end{document}"/>
  <p:tag name="YATP_CURSOR" val="141"/>
  <p:tag name="YATP_COLOR_SCHEME" val="default"/>
  <p:tag name="YATP_TRANSPARENT" val="no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def\bena{\begin{eqnarray}}&#10;\def\eena{\end{eqnarray}}&#10;\def\non{\nonumber}&#10;\bena&#10; K^\nu \nabla_\nu K^\mu = -p\cdot {\tilde r}^{p-1}\: \alpha K^\mu &#10;                        + O({\tilde r}) &#10; \non&#10;\eena&#10;&#10;&#10;\end{document}"/>
  <p:tag name="YATP_CURSOR" val="260"/>
  <p:tag name="YATP_COLOR_SCHEME" val="default"/>
  <p:tag name="YATP_TRANSPARENT" val="n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p=2\]&#10;&#10;\end{document}"/>
  <p:tag name="YATP_CURSOR" val="65"/>
  <p:tag name="YATP_COLOR_SCHEME" val="default"/>
  <p:tag name="YATP_TRANSPARENT" val="no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epsilon \rightarrow 0 \]&#10;&#10;\end{document}"/>
  <p:tag name="YATP_CURSOR" val="85"/>
  <p:tag name="YATP_COLOR_SCHEME" val="default"/>
  <p:tag name="YATP_TRANSPARENT" val="no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alpha, \, \beta_a, \, \gamma_{ab}&#10;\]&#10;&#10;\end{document}"/>
  <p:tag name="YATP_CURSOR" val="99"/>
  <p:tag name="YATP_COLOR_SCHEME" val="default"/>
  <p:tag name="YATP_TRANSPARENT" val="n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&#10;\def\d{{\rm d}}&#10;\def\bena{\begin{eqnarray}}&#10;\def\eena{\end{eqnarray}}&#10;\bena&#10;g = 2\d v (\d r + r^2 \alpha(x) \d v + r \beta_a(x) \d x^a) &#10;  + \gamma_{ab}(x)\d x^a \d x^b&#10;\nonumber &#10;\eena&#10;&#10;&#10;\end{document}"/>
  <p:tag name="YATP_CURSOR" val="247"/>
  <p:tag name="YATP_COLOR_SCHEME" val="default"/>
  <p:tag name="YATP_TRANSPARENT" val="n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def\d{{\rm d}}&#10;&#10;\[&#10; g = 2 \d \tilde v (\d \tilde r  + \tilde r^2 \, \alpha \d \tilde v + \tilde r \, \beta_a \d \tilde x^a) + \gamma_{ab} \, \d \tilde x^a \d \tilde x^b &#10;\]&#10;&#10;\end{document}"/>
  <p:tag name="YATP_CURSOR" val="75"/>
  <p:tag name="YATP_COLOR_SCHEME" val="default"/>
  <p:tag name="YATP_TRANSPARENT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J \rightarrow M^2&#10;\]&#10;&#10;\end{document}"/>
  <p:tag name="YATP_CURSOR" val="82"/>
  <p:tag name="YATP_COLOR_SCHEME" val="default"/>
  <p:tag name="YATP_TRANSPARENT" val="no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 \tilde v \rightarrow v/\epsilon \]&#10;&#10;\end{document}"/>
  <p:tag name="YATP_CURSOR" val="95"/>
  <p:tag name="YATP_COLOR_SCHEME" val="default"/>
  <p:tag name="YATP_TRANSPARENT" val="n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tilde r \rightarrow \epsilon r \]&#10;&#10;\end{document}"/>
  <p:tag name="YATP_CURSOR" val="94"/>
  <p:tag name="YATP_COLOR_SCHEME" val="default"/>
  <p:tag name="YATP_TRANSPARENT" val="no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x^a\]&#10;&#10;\end{document}"/>
  <p:tag name="YATP_CURSOR" val="65"/>
  <p:tag name="YATP_COLOR_SCHEME" val="default"/>
  <p:tag name="YATP_TRANSPARENT" val="no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\def\bena{\begin{eqnarray}}&#10;\def\eena{\end{eqnarray}}&#10;\def\non{\nonumber}&#10;\bena&#10;  {\tilde v} \rightarrow v/\epsilon \quad &#10;  {\tilde r} \rightarrow \epsilon r \non &#10;\eena&#10;&#10;\end{document}"/>
  <p:tag name="YATP_CURSOR" val="231"/>
  <p:tag name="YATP_COLOR_SCHEME" val="default"/>
  <p:tag name="YATP_TRANSPARENT" val="no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epsilon \rightarrow 0 \]&#10;&#10;\end{document}"/>
  <p:tag name="YATP_CURSOR" val="85"/>
  <p:tag name="YATP_COLOR_SCHEME" val="default"/>
  <p:tag name="YATP_TRANSPARENT" val="no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def\bena{\begin{eqnarray}}&#10;\def\eena{\end{eqnarray}}&#10;\def\non{\nonumber}&#10;\def\d{{\rm d}}  &#10;\bena&#10; g &amp;=&amp; - \left(1-\frac{M}{\tilde R} \right)^2 \d t^2&#10;     + \left(1-\frac{M}{\tilde R} \right)^{-2} \d {\tilde R}^2 + &#10;       {\tilde R}^2 \d \Omega_{(2)}^2 &#10;\non \\&#10;   &amp;=&amp; 2 \d {\tilde v} \d {\tilde r} &#10;      - \frac{{\tilde r}^2}{({\tilde r}+M)^2} \d {\tilde v}^2&#10;        + ({\tilde r}+M)^2 \d \Omega^2 &#10;\non &#10;\eena&#10;&#10;\end{document}"/>
  <p:tag name="YATP_CURSOR" val="475"/>
  <p:tag name="YATP_COLOR_SCHEME" val="default"/>
  <p:tag name="YATP_TRANSPARENT" val="no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 {\tilde r}:= {\tilde R} - M \rightarrow 0 \quad \mbox{on Horizon}&#10;\]&#10;&#10;\end{document}"/>
  <p:tag name="YATP_CURSOR" val="131"/>
  <p:tag name="YATP_COLOR_SCHEME" val="default"/>
  <p:tag name="YATP_TRANSPARENT" val="no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def\bena{\begin{eqnarray}}&#10;\def\eena{\end{eqnarray}}&#10;\def\non{\nonumber}&#10;\def\d{{\rm d}}  &#10;\bena&#10; \alpha = 1/2({\tilde r} + M)^2 &#10;\quad &#10; \beta_a = 0 &#10;\quad &#10; \gamma_{ab} \d x^a \d x^b = ( {\tilde r}+M )^2 \d \Omega^2 &#10;\non &#10;\eena&#10;&#10;\end{document}"/>
  <p:tag name="YATP_CURSOR" val="291"/>
  <p:tag name="YATP_COLOR_SCHEME" val="default"/>
  <p:tag name="YATP_TRANSPARENT" val="no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def\bena{\begin{eqnarray}}&#10;\def\eena{\end{eqnarray}}&#10;\def\non{\nonumber}&#10;\def\d{{\rm d}}  &#10;\bena&#10; g &amp;=&amp; 2 \d v \d r&#10;        - \frac{ r^2}{M^2} \d v^2&#10;        + M^2 \d \Omega^2 &#10;\non \\&#10;   &amp;=&amp; &#10;  - \frac{R^2}{M^2} \d T^2&#10;     + \frac{M^2}{R^2} \d R^2 + M^2 \d \Omega^2 &#10;\non &#10;\eena&#10;&#10;\end{document}"/>
  <p:tag name="YATP_CURSOR" val="341"/>
  <p:tag name="YATP_COLOR_SCHEME" val="default"/>
  <p:tag name="YATP_TRANSPARENT" val="no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AdS_2 \times S^2\]&#10;&#10;\end{document}"/>
  <p:tag name="YATP_CURSOR" val="78"/>
  <p:tag name="YATP_COLOR_SCHEME" val="default"/>
  <p:tag name="YATP_TRANSPARENT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T_H \rightarrow 0 \]&#10;&#10;\end{document}"/>
  <p:tag name="YATP_CURSOR" val="80"/>
  <p:tag name="YATP_COLOR_SCHEME" val="default"/>
  <p:tag name="YATP_TRANSPARENT" val="no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def\bena{\begin{eqnarray}}&#10;\def\eena{\end{eqnarray}}&#10;\def\non{\nonumber}&#10;\def\d{{\rm d}}  &#10;\bena&#10; g &amp;=&amp; \Gamma(\theta) &#10;       \left( &#10;             - \frac{R^2}{M^2}\d T^2+ \frac{M^2}{R^2}\d R^2 + M^2\d \theta^2&#10;       \right) &#10;     + \frac{ \sin^2\theta }{\Gamma(\theta)} &#10;            \left(M \d \phi + \frac{R}{M}\d T \right)^2       &#10;\non \\&#10;&amp;&amp; &#10;\non \\&#10;&amp;&amp; \quad &#10;\Gamma(\theta) := \frac{1+\cos^2 \theta}{2} &#10;\non &#10;\eena  &#10;&#10;\end{document}"/>
  <p:tag name="YATP_CURSOR" val="486"/>
  <p:tag name="YATP_COLOR_SCHEME" val="default"/>
  <p:tag name="YATP_TRANSPARENT" val="no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mbox{Isometry} = O(2,1) \times U(1) \]&#10;&#10;\end{document}"/>
  <p:tag name="YATP_CURSOR" val="80"/>
  <p:tag name="YATP_COLOR_SCHEME" val="default"/>
  <p:tag name="YATP_TRANSPARENT" val="no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S = \int d^D x \sqrt{-g} \left(&#10;                                        R - \frac{1}{2} \partial \phi \cdot \partial \phi - V(\phi) - \frac{1}{4} F \cdot F&#10;                                 \right) + S_{top}&#10;\]&#10;&#10;\end{document}"/>
  <p:tag name="YATP_CURSOR" val="271"/>
  <p:tag name="YATP_COLOR_SCHEME" val="default"/>
  <p:tag name="YATP_TRANSPARENT" val="no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G_3 \times U(1)^{D-3}&#10;\]&#10;&#10;\end{document}"/>
  <p:tag name="YATP_CURSOR" val="86"/>
  <p:tag name="YATP_COLOR_SCHEME" val="default"/>
  <p:tag name="YATP_TRANSPARENT" val="no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G_3 = SO(2,1) \, \mbox{or $2$-dim Poincare group} &#10;\]&#10;&#10;\end{document}"/>
  <p:tag name="YATP_CURSOR" val="115"/>
  <p:tag name="YATP_COLOR_SCHEME" val="default"/>
  <p:tag name="YATP_TRANSPARENT" val="no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H \approx \sigma \times T^{D-5} &#10;\]&#10;&#10;\end{document}"/>
  <p:tag name="YATP_CURSOR" val="97"/>
  <p:tag name="YATP_COLOR_SCHEME" val="default"/>
  <p:tag name="YATP_TRANSPARENT" val="no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sigma \approx S^3, \,\, S^2 \times S^1, \,\, L(p,q)&#10;\]&#10;&#10;\end{document}"/>
  <p:tag name="YATP_CURSOR" val="117"/>
  <p:tag name="YATP_COLOR_SCHEME" val="default"/>
  <p:tag name="YATP_TRANSPARENT" val="no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\def\bena{\begin{eqnarray}}&#10;\def\eena{\end{eqnarray}}&#10;\bena  &#10; K=\frac{\partial}{\partial {\tilde v}} \,, \quad &#10; \psi_i = \frac{\partial}{\partial {\tilde x}^i} \,\:(i=1,\dots , D-3) &#10;\nonumber&#10;\eena&#10;&#10;\end{document}"/>
  <p:tag name="YATP_CURSOR" val="261"/>
  <p:tag name="YATP_COLOR_SCHEME" val="default"/>
  <p:tag name="YATP_TRANSPARENT" val="no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alpha, \, \beta_a, \, \gamma_{ab}&#10;\]&#10;&#10;\end{document}"/>
  <p:tag name="YATP_CURSOR" val="99"/>
  <p:tag name="YATP_COLOR_SCHEME" val="default"/>
  <p:tag name="YATP_TRANSPARENT" val="no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k^i \,, \,\,C&#10;\]&#10;&#10;\end{document}"/>
  <p:tag name="YATP_CURSOR" val="78"/>
  <p:tag name="YATP_COLOR_SCHEME" val="default"/>
  <p:tag name="YATP_TRANSPARENT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alpha, \, \beta_a, \, \gamma_{ab}&#10;\]&#10;&#10;\end{document}"/>
  <p:tag name="YATP_CURSOR" val="99"/>
  <p:tag name="YATP_COLOR_SCHEME" val="default"/>
  <p:tag name="YATP_TRANSPARENT" val="no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(\tilde v, \tilde r, \tilde x^a&#10;) \rightarrow ( v, r, x, \varphi^i&#10;)&#10;\]&#10;&#10;\end{document}"/>
  <p:tag name="YATP_CURSOR" val="131"/>
  <p:tag name="YATP_COLOR_SCHEME" val="default"/>
  <p:tag name="YATP_TRANSPARENT" val="no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f_{ij} (x) \]&#10;&#10;\end{document}"/>
  <p:tag name="YATP_CURSOR" val="73"/>
  <p:tag name="YATP_COLOR_SCHEME" val="default"/>
  <p:tag name="YATP_TRANSPARENT" val="no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k^i \,, \;\: C \,,\;\: f_{ij}(x) \]&#10;&#10;\end{document}"/>
  <p:tag name="YATP_CURSOR" val="95"/>
  <p:tag name="YATP_COLOR_SCHEME" val="default"/>
  <p:tag name="YATP_TRANSPARENT" val="no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def\d{{\rm d}}&#10;\def\bena{\begin{eqnarray}}&#10;\def\eena{\end{eqnarray}}&#10;\bena&#10;&amp;&amp; g = \frac{1-x^2}{\det f}(2\d v \d r - C^2 r^2 \d v^2) &#10;+ \frac{\d x^2}{C^2 \det f}  \nonumber \\&#10;&amp;&amp; &#10;\quad \qquad &#10;+ f_{ij}( \d \varphi^i + r Ck^i \, \d v)(\d \varphi^j + r Ck^j \, \d v)&#10;\nonumber &#10;\eena&#10;&#10;\end{document}"/>
  <p:tag name="YATP_CURSOR" val="342"/>
  <p:tag name="YATP_COLOR_SCHEME" val="default"/>
  <p:tag name="YATP_TRANSPARENT" val="non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(v,r,x,\varphi^i) \rightarrow (t,\phi^i,\rho,z)&#10;\]&#10;&#10;\end{document}"/>
  <p:tag name="YATP_CURSOR" val="111"/>
  <p:tag name="YATP_COLOR_SCHEME" val="default"/>
  <p:tag name="YATP_TRANSPARENT" val="no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begin{eqnarray}&#10;z &amp;:=&amp; r x &#10;\nonumber \\  &#10;\rho &amp;:=&amp; r\sqrt{1-x^2}&#10;\nonumber \\  &#10;t &amp;:=&amp; Cv + 1/(Cr)&#10;\nonumber \\  &#10;\phi^i &amp;:=&amp; \varphi^i + C^{-1} k^i \log r&#10;\nonumber &#10;\end{eqnarray}&#10;&#10;\end{document}"/>
  <p:tag name="YATP_CURSOR" val="244"/>
  <p:tag name="YATP_COLOR_SCHEME" val="default"/>
  <p:tag name="YATP_TRANSPARENT" val="no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begin{eqnarray}&#10;g &amp;=&amp; \frac{1}{\det f}&#10;      \left[ &#10;            - \rho^2 {\rm d} t^2 &#10;            + \frac{1-x^2}{C^2r^2}\left({\rm d}\rho^2 + {\rm d}z^2\right) &#10;      \right] &#10;\nonumber \\&#10;&amp;&amp; &#10;\nonumber \\&#10;  &amp;&amp; \qquad \qquad + f_{ij}\left( {\rm d}\phi^i+ rk^i {\rm d}t \right)&#10;                    \left( {\rm d}\phi^j+ rk^j {\rm d}t \right)&#10;\nonumber&#10;\end{eqnarray} &#10;&#10;\end{document}"/>
  <p:tag name="YATP_CURSOR" val="428"/>
  <p:tag name="YATP_COLOR_SCHEME" val="default"/>
  <p:tag name="YATP_TRANSPARENT" val="no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 &#10;{\rm d} \chi_i &#10;= \star ( \psi_1 \wedge \cdots \wedge \psi_{D-3} \wedge {\rm d} \psi_i)&#10;\]&#10;&#10;\end{document}"/>
  <p:tag name="YATP_CURSOR" val="62"/>
  <p:tag name="YATP_COLOR_SCHEME" val="default"/>
  <p:tag name="YATP_TRANSPARENT" val="no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begin{eqnarray}&#10;\Phi = \left(&#10;\begin{array}{cc} &#10;(\det f)^{-1} &amp; -(\det f)^{-1} \chi_i  \\&#10;-(\det f)^{-1} \chi_i &amp; f_{ij} + (\det f)^{-1} \chi_i \chi_j \\&#10;\end{array} &#10;\right) &#10;\nonumber &#10;\end{eqnarray} &#10;&#10;\end{document}"/>
  <p:tag name="YATP_CURSOR" val="264"/>
  <p:tag name="YATP_COLOR_SCHEME" val="default"/>
  <p:tag name="YATP_TRANSPARENT" val="no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partial_x \left[(1-x^2) \partial _x \log \Phi \right] = 0&#10;\]&#10;&#10;\end{document}"/>
  <p:tag name="YATP_CURSOR" val="123"/>
  <p:tag name="YATP_COLOR_SCHEME" val="default"/>
  <p:tag name="YATP_TRANSPARENT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tilde r\]&#10;&#10;\end{document}"/>
  <p:tag name="YATP_CURSOR" val="70"/>
  <p:tag name="YATP_COLOR_SCHEME" val="default"/>
  <p:tag name="YATP_TRANSPARENT" val="no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k^i = \frac{1-x^2}{\det f} f^{ij} \partial_x \chi_j&#10;\]&#10;&#10;\end{document}"/>
  <p:tag name="YATP_CURSOR" val="116"/>
  <p:tag name="YATP_COLOR_SCHEME" val="default"/>
  <p:tag name="YATP_TRANSPARENT" val="no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L:= \frac{1}{2}(1-x^2) \partial_x \log \Phi&#10;\]&#10;&#10;\end{document}"/>
  <p:tag name="YATP_CURSOR" val="108"/>
  <p:tag name="YATP_COLOR_SCHEME" val="default"/>
  <p:tag name="YATP_TRANSPARENT" val="no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Phi = \Phi_0 \left( \frac{1+x}{1-x} \right)^L&#10;\]&#10;&#10;\end{document}"/>
  <p:tag name="YATP_CURSOR" val="111"/>
  <p:tag name="YATP_COLOR_SCHEME" val="default"/>
  <p:tag name="YATP_TRANSPARENT" val="non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Phi_0 := \Phi(x=0)&#10;\]&#10;&#10;\end{document}"/>
  <p:tag name="YATP_CURSOR" val="84"/>
  <p:tag name="YATP_COLOR_SCHEME" val="default"/>
  <p:tag name="YATP_TRANSPARENT" val="no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mbox{$(D-2) \times (D-2)$-constant matrices}\]&#10;&#10;\end{document}"/>
  <p:tag name="YATP_CURSOR" val="107"/>
  <p:tag name="YATP_COLOR_SCHEME" val="default"/>
  <p:tag name="YATP_TRANSPARENT" val="no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  &#10;\Phi \;, \,\, \mbox{Symmetric}\;, \,\, {\det \Phi =1} \;, \,\, &#10;\mbox{Positive definite}  &#10;\]&#10;&#10;\end{document}"/>
  <p:tag name="YATP_CURSOR" val="62"/>
  <p:tag name="YATP_COLOR_SCHEME" val="default"/>
  <p:tag name="YATP_TRANSPARENT" val="non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begin{eqnarray}&#10;SL S^{-1} = \left(&#10;\begin{array}{cccc} &#10;\sigma_0 &amp; 0 &amp; \dots &amp; 0\\&#10;0 &amp; \sigma_1 &amp; \dots &amp; 0\\&#10;\vdots &amp; &amp; &amp; \vdots\\&#10;0 &amp; 0 &amp; \dots &amp; \sigma_{D-3}&#10;\end{array} &#10;\right) &#10;\nonumber &#10;\end{eqnarray} &#10;&#10;\end{document}"/>
  <p:tag name="YATP_CURSOR" val="270"/>
  <p:tag name="YATP_COLOR_SCHEME" val="default"/>
  <p:tag name="YATP_TRANSPARENT" val="no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Phi_{IJ}(x) &#10;= \sum_{K=0}^{D-3} \left( \frac{1+x}{1-x} \right)^{\sigma_K} s_{KI} s_{KJ} &#10;\]&#10;&#10;\end{document}"/>
  <p:tag name="YATP_CURSOR" val="154"/>
  <p:tag name="YATP_COLOR_SCHEME" val="default"/>
  <p:tag name="YATP_TRANSPARENT" val="no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s_{IJ}\:,\,\, \sigma_I&#10;\]&#10;&#10;\end{document}"/>
  <p:tag name="YATP_CURSOR" val="87"/>
  <p:tag name="YATP_COLOR_SCHEME" val="default"/>
  <p:tag name="YATP_TRANSPARENT" val="non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 \sum_{I=0}^{D-3} \sigma_I = 0&#10;\]&#10;&#10;\end{document}"/>
  <p:tag name="YATP_CURSOR" val="95"/>
  <p:tag name="YATP_COLOR_SCHEME" val="default"/>
  <p:tag name="YATP_TRANSPARENT" val="n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tilde r = 0 \; \mbox{on $H$ } \]&#10;&#10;\end{document}"/>
  <p:tag name="YATP_CURSOR" val="90"/>
  <p:tag name="YATP_COLOR_SCHEME" val="default"/>
  <p:tag name="YATP_TRANSPARENT" val="no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s_{IJ}\:,\,\, \sigma_I&#10;\]&#10;&#10;\end{document}"/>
  <p:tag name="YATP_CURSOR" val="87"/>
  <p:tag name="YATP_COLOR_SCHEME" val="default"/>
  <p:tag name="YATP_TRANSPARENT" val="no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Phi_0 = S^T S \;, \,\, \mbox{some real matrix &#10;                         $S = (s_{IJ})\;,\,\, \det S = \pm 1$ &#10;                        } &#10;\]&#10;&#10;\end{document}"/>
  <p:tag name="YATP_CURSOR" val="202"/>
  <p:tag name="YATP_COLOR_SCHEME" val="default"/>
  <p:tag name="YATP_TRANSPARENT" val="non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 \sigma_I = 0,+1,-1\]&#10;&#10;\end{document}"/>
  <p:tag name="YATP_CURSOR" val="81"/>
  <p:tag name="YATP_COLOR_SCHEME" val="default"/>
  <p:tag name="YATP_TRANSPARENT" val="no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 {\rm Axis} : \;\; a^1 \psi_1^\mu + a^2 \psi_2^\mu = 0\]&#10;&#10;\end{document}"/>
  <p:tag name="YATP_CURSOR" val="116"/>
  <p:tag name="YATP_COLOR_SCHEME" val="default"/>
  <p:tag name="YATP_TRANSPARENT" val="no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a_\pm\]&#10;&#10;\end{document}"/>
  <p:tag name="YATP_CURSOR" val="67"/>
  <p:tag name="YATP_COLOR_SCHEME" val="default"/>
  <p:tag name="YATP_TRANSPARENT" val="no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 &#10;  \det (a_+,a_-)&#10;  = \det\left(  &#10;             \begin{array}{rr}&#10; 1 &amp; 0 \\&#10; 0 &amp; 1 &#10;             \end{array}&#10;        \right)  = 1&#10;\]&#10;&#10;\end{document}"/>
  <p:tag name="YATP_CURSOR" val="192"/>
  <p:tag name="YATP_COLOR_SCHEME" val="default"/>
  <p:tag name="YATP_TRANSPARENT" val="no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\det (a_+,a_-)&#10;  = \det\left(  &#10;             \begin{array}{rr}&#10; 1 &amp; 0 \\&#10; 1 &amp; 0 &#10;             \end{array}&#10;        \right)  = 0&#10;\]&#10;&#10;\end{document}"/>
  <p:tag name="YATP_CURSOR" val="191"/>
  <p:tag name="YATP_COLOR_SCHEME" val="default"/>
  <p:tag name="YATP_TRANSPARENT" val="non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$x=\cos \theta \in (-1,1)$ parametrizes $H$&#10;&#10;\end{document}"/>
  <p:tag name="YATP_CURSOR" val="103"/>
  <p:tag name="YATP_COLOR_SCHEME" val="default"/>
  <p:tag name="YATP_TRANSPARENT" val="non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\[&#10;  f_{ij} a^i_\pm  \rightarrow 0 \quad \mbox{as $x \rightarrow \pm 1$} &#10;\]&#10;&#10;\end{document}"/>
  <p:tag name="YATP_CURSOR" val="134"/>
  <p:tag name="YATP_COLOR_SCHEME" val="default"/>
  <p:tag name="YATP_TRANSPARENT" val="non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At the boundaries $x=\pm 1$, an integer linear-combination of the rotational Killing vectors vanishes&#10;&#10;\end{document}"/>
  <p:tag name="YATP_CURSOR" val="125"/>
  <p:tag name="YATP_COLOR_SCHEME" val="default"/>
  <p:tag name="YATP_TRANSPARENT" val="n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\tilde x^a \; \,\, \mbox{$(D-2)$-coordinates on $H$} \]&#10;&#10;\end{document}"/>
  <p:tag name="YATP_CURSOR" val="113"/>
  <p:tag name="YATP_COLOR_SCHEME" val="default"/>
  <p:tag name="YATP_TRANSPARENT" val="non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  a^i_\pm \psi_i = 0 \;, \,\, a^i_\pm \in {\bf Z} &#10;\]&#10;&#10;\end{document}"/>
  <p:tag name="YATP_CURSOR" val="112"/>
  <p:tag name="YATP_COLOR_SCHEME" val="default"/>
  <p:tag name="YATP_TRANSPARENT" val="no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a_+ = (1,0,0,\dots,0) \: , \,\, a_- = (q, p, 0,\dots,0) \; , &#10;\quad p\:,q \in {\bf Z} \: &#10;\]&#10;&#10;\end{document}"/>
  <p:tag name="YATP_CURSOR" val="154"/>
  <p:tag name="YATP_COLOR_SCHEME" val="default"/>
  <p:tag name="YATP_TRANSPARENT" val="no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(S_{IJ} \:, \,\; \sigma_I \:, \,\; a^i_\pm )\]&#10;&#10;\end{document}"/>
  <p:tag name="YATP_CURSOR" val="106"/>
  <p:tag name="YATP_COLOR_SCHEME" val="default"/>
  <p:tag name="YATP_TRANSPARENT" val="no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S_{IJ}\]&#10;&#10;\end{document}"/>
  <p:tag name="YATP_CURSOR" val="67"/>
  <p:tag name="YATP_COLOR_SCHEME" val="default"/>
  <p:tag name="YATP_TRANSPARENT" val="no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(D-3)(D-2)/2\]&#10;&#10;\end{document}"/>
  <p:tag name="YATP_CURSOR" val="74"/>
  <p:tag name="YATP_COLOR_SCHEME" val="default"/>
  <p:tag name="YATP_TRANSPARENT" val="non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A_H = \frac{(2\pi)^{D-3}}{8} &#10;             \left( 1- \frac{s_{(D-4)0} }{ s_{(D-3)0}} \right)^2&#10;             \left( 1- \frac{s_{(D-3)i} a^i_+}{ s_{(D-3)0}} \right)^2&#10;\]&#10;&#10;\end{document}"/>
  <p:tag name="YATP_CURSOR" val="229"/>
  <p:tag name="YATP_COLOR_SCHEME" val="default"/>
  <p:tag name="YATP_TRANSPARENT" val="non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&#10;  J_i &#10;  = \frac{(2\pi)^{D-3} }{2} &#10;      \left( 1 - \frac{s_{(D-3)0} }{s_{(D-4)0} } \right) s_{(D-3)i}&#10;\]&#10;&#10;\end{document}"/>
  <p:tag name="YATP_CURSOR" val="166"/>
  <p:tag name="YATP_COLOR_SCHEME" val="default"/>
  <p:tag name="YATP_TRANSPARENT" val="non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&#10;\def\ben{\begin{equation}}&#10;\def\een{\end{equation}}&#10;\def\bena{\begin{eqnarray}}&#10;\def\eena{\end{eqnarray}}&#10;\def\non{\nonumber}&#10;&#10;%%% shorthands %%%&#10;\def\d{{\rm d}}&#10;\def\V{{\cal V}}&#10;\def\S{{\bf S}}&#10;\def\I{{\cal I}}&#10;%\def\D{{\cal D}}&#10;\def\C{{\cal C}}&#10;\def\N{{\cal N}}&#10;\def\D{D}&#10;\def\E{{\bf E}}&#10;\def\mr{{\mathbb R}}&#10;%\def\L{{\bf L}}&#10;\def\A{{\bf A}}&#10;\def\G{{\cal G}}&#10;\def\Q{{\bf Q}}&#10;\def\P{{\rm P}}&#10;\def\Y{{\rm Y}}&#10;&#10;\newcommand{\myid}{{\bf 1}}&#10;\newcommand{\ran}{{\rm ran}\,}&#10;\renewcommand{\ker}{{\rm ker}\,}&#10;\newcommand{\mn}{{\mathbb N}}&#10;\newcommand{\mz}{{\mathbb Z}}&#10;\newcommand{\benz}{{\times}}&#10;%\newcommand{\mr}{{\mathbb R}}&#10;\newcommand{\mc}{{\mathbb C}}&#10;\newcommand{\bt}{\mbox{\boldmath $\theta$}}&#10;\newcommand{\id}{id}&#10;\newcommand{\bomega}{\mbox{\boldmath $\omega$}}&#10;\newcommand{\beps}{\mbox{\boldmath $\epsilon$}}&#10;\renewcommand{\H}{{\mathcal H}}&#10;\newcommand{\F}{{\mathcal F}}&#10;\renewcommand{\a}{{\mathbf b}}&#10;\newcommand{\la}{{\hat a }}&#10;\newcommand{\lb}{{\hat b }}&#10;\newcommand{\lc}{{\hat c }}&#10;\renewcommand{\S}{{\mathscr S}}&#10;\renewcommand{\O}{{\mathscr O}}&#10;\newcommand{\ua}{{\underline a}}&#10;%\newcommand{\Q}{{\mathcal Q}}&#10;\renewcommand{\theequation}{\thesection.\arabic{equation}}&#10;\renewcommand{\ker}{\operatorname{ker}}&#10;\newcommand{\e}{{\rm e}}&#10;\renewcommand{\ran}{\operatorname{ran}}&#10;&#10;&#10;\bena&#10;{\d} s^2 &#10;&amp;=&amp; \e^{-\lambda} (2\d v \d r - C^2 r^2 \d v^2 + C^{-2} \, \d \theta^2) &#10;\non \\&#10;&amp;+&amp; \e^{+\lambda} \Bigg\{ (c_+-c_-)^2 (\sin^2 \theta) \, \Omega^2 &#10;\non\\&#10;&amp;+&amp;(1+\cos \theta)^2 c_+^2 \sum_I \left( \omega_I - \frac{s_I \cdot a_+}{\mu \cdot a_+} \Omega \right)^2&#10;+(1-\cos \theta)^2 c_-^2 \sum_I \left( \omega_I - \frac{s_I \cdot a_-}{\mu \cdot a_-} \Omega \right)^2\non\\&#10;&amp;+&amp;  \frac{c_\pm^2\, \sin^2 \theta}{(\mu \cdot a_\pm)^2} \sum_{I &lt; J} &#10;\Big( (s_I \cdot a_\pm) \omega_J - (s_J \cdot a_\pm)\omega_I \Big)^2&#10;\Bigg\} \, .&#10;\non &#10;%&#10;%2 \frac{1+x^2}{1-x^2} \Omega^2 + \sum_{I=0}^{D-5} \omega_I^2 \\&#10;%&amp;&amp; -\frac{1}{(1-x^2)F^2} \left( c_\pm (1-x^2) \sum_{I=0}^{D-5} \frac{s_{Ii} a_\pm^i}{\mu_j a_\pm^j} \, \omega_I + [c_+(1+x)^2 %+ c_-(1-x)^2] \, \Omega \right)^2 \, . \non&#10;\eena&#10;&#10;&#10;&#10;&#10;&#10;&#10;&#10;\end{document}"/>
  <p:tag name="YATP_CURSOR" val="2139"/>
  <p:tag name="YATP_COLOR_SCHEME" val="default"/>
  <p:tag name="YATP_TRANSPARENT" val="no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$C = 4c^2_\pm[(c_+-c_-)(\mu \cdot a_\pm)]^{-1}$ &#10;&#10;\end{document}"/>
  <p:tag name="YATP_CURSOR" val="109"/>
  <p:tag name="YATP_COLOR_SCHEME" val="default"/>
  <p:tag name="YATP_TRANSPARENT" val="no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\def\ben{\begin{equation}}&#10;\def\een{\end{equation}}&#10;\def\bena{\begin{eqnarray}}&#10;\def\eena{\end{eqnarray}}&#10;\def\non{\nonumber}&#10;\def\d{{\rm d}}&#10;\def\e{{\rm e}}&#10;&#10;\bena&#10;\Omega(r) = \mu \cdot \d \varphi + 4Cr\frac{c_+c_-}{c_+ -c_-} \d v &#10;\,\quad &#10;\omega_I(r) = s_{I} \cdot \d \varphi +&#10;%2Cr \, c_\pm \frac{(c_+ + c_-)}{(c_+ - c_-)} \frac{s_{I} \cdot a_\pm}{\mu \cdot a_\pm} \, \d v \, .&#10;\frac{r}{2} \, C^2 (s_{I} \cdot a_+ + s_I \cdot a_-)  \, \d v &#10;\nonumber  &#10;\eena&#10;&#10;&#10;\end{document}"/>
  <p:tag name="YATP_CURSOR" val="524"/>
  <p:tag name="YATP_COLOR_SCHEME" val="default"/>
  <p:tag name="YATP_TRANSPARENT" val="no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\def\bena{\begin{eqnarray}}&#10;\def\eena{\end{eqnarray}}&#10;\def\non{\nonumber}&#10;\def\d{{\rm d}}&#10;\bena&#10;  g = 2 \d {\tilde v} \d {\tilde r}&#10;      + 2 {\tilde r}^{p}\alpha \d {\tilde v}^2&#10;      + 2 {\tilde r}\beta_a \d {\tilde x}^a \d {\tilde v}&#10;      + \gamma_{ab}\d {\tilde x}^a \d {\tilde x}^b&#10;\non &#10;\eena&#10;&#10;\end{document}"/>
  <p:tag name="YATP_CURSOR" val="360"/>
  <p:tag name="YATP_COLOR_SCHEME" val="default"/>
  <p:tag name="YATP_TRANSPARENT" val="no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&#10;\def\ben{\begin{equation}}&#10;\def\een{\end{equation}}&#10;\def\bena{\begin{eqnarray}}&#10;\def\eena{\end{eqnarray}}&#10;\def\non{\nonumber}&#10;\def\d{{\rm d}}&#10;\def\S{{\bf S}}&#10;\def\I{{\cal I}}&#10;\def\C{{\cal C}}&#10;\newcommand{\e}{{\rm e}}&#10;Here, the sums run over $I,J$ from $0, \dots, D-5$  &#10;\bena&#10;&amp;&amp; &#10;\mu_i = s_{(D-3)i} = s_{(D-4)i} \, , \quad c_+ = s_{(D-3)0} \, , \quad c_- = s_{(D-4)0} \nonumber \\  &#10;&amp;&amp;&#10;\exp[-\lambda(\theta)] = c_+^2(1+\cos \theta)^2 + c_-^2(1-\cos \theta)^2 + \frac{c_\pm^2 \sin^2 \theta}{(\mu\cdot a_\pm)^2} \sum_I (s_{I}\cdot a_{\pm})^2 &#10;\non &#10;\eena&#10;&#10;\end{document}"/>
  <p:tag name="YATP_CURSOR" val="613"/>
  <p:tag name="YATP_COLOR_SCHEME" val="default"/>
  <p:tag name="YATP_TRANSPARENT" val="no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begin{eqnarray}&#10;g&amp;=&amp;A^2C^2\left(1+x^2\right)&#10;              \left(-C^2 r^2 {\rm d} v^2 + 2{\rm d}v {\rm d}r &#10;                    + \frac{{\rm d}x^2}{C^2(1-x^2)} &#10;              \right)&#10;\nonumber \\&#10;&amp;&amp; \quad \quad + \frac{4A^2(1-x^2)}{C^2(1+x^2)}&#10;            \left( {\rm d}\phi + B {\rm d}\psi + C^2 r {\rm d}v&#10;            \right)^2 + \frac{{\rm d}\psi^2}{4A^2C^4}&#10;\nonumber&#10;\end{eqnarray}&#10;&#10;\end{document}"/>
  <p:tag name="YATP_CURSOR" val="447"/>
  <p:tag name="YATP_COLOR_SCHEME" val="default"/>
  <p:tag name="YATP_TRANSPARENT" val="no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ATP" val="YATP"/>
  <p:tag name="YATP_VERSION" val="0.1"/>
  <p:tag name="YATP_LATEX_SOURCE" val="\documentclass{slides}&#10;\pagestyle{empty}&#10;&#10;\begin{document}&#10;&#10;\[p \geq 1&#10;\]&#10;&#10;\end{document}"/>
  <p:tag name="YATP_CURSOR" val="71"/>
  <p:tag name="YATP_COLOR_SCHEME" val="default"/>
  <p:tag name="YATP_TRANSPARENT" val="none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468</Words>
  <Application>Microsoft Office PowerPoint</Application>
  <PresentationFormat>画面に合わせる (4:3)</PresentationFormat>
  <Paragraphs>194</Paragraphs>
  <Slides>30</Slides>
  <Notes>30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テーマ</vt:lpstr>
      <vt:lpstr> 高次元臨界ブラックホールの分類問題</vt:lpstr>
      <vt:lpstr>ブラックホールの基本性質</vt:lpstr>
      <vt:lpstr>高次元ブラックホール分類問題</vt:lpstr>
      <vt:lpstr>臨界ブラックホール</vt:lpstr>
      <vt:lpstr>臨界ブラックホールのホライズン近傍</vt:lpstr>
      <vt:lpstr> 臨界ブラックホール解の分類</vt:lpstr>
      <vt:lpstr>Kerr-CFT correspondence  </vt:lpstr>
      <vt:lpstr>Uniqueness of 4D extremal rotating black hole</vt:lpstr>
      <vt:lpstr>高次元臨界ブラックホールの スケール極限解の分類</vt:lpstr>
      <vt:lpstr>Gaussian-null coordinates</vt:lpstr>
      <vt:lpstr>縮退したホライズン近傍のスケール極限 </vt:lpstr>
      <vt:lpstr>例：　extreme charged  black holes</vt:lpstr>
      <vt:lpstr>Approximate each other arbitrary closely</vt:lpstr>
      <vt:lpstr>その他の例 </vt:lpstr>
      <vt:lpstr>Symmetry Theorem:     Consider  D=4 or 5 stationary extremal black holes in   </vt:lpstr>
      <vt:lpstr>ここでは、まず単純な解のクラスとして    の場合について考察していくことにする</vt:lpstr>
      <vt:lpstr>Consequence of symmetry and dynamics</vt:lpstr>
      <vt:lpstr>Matrix (sigma-model) formula</vt:lpstr>
      <vt:lpstr>New coordinates </vt:lpstr>
      <vt:lpstr>スライド 20</vt:lpstr>
      <vt:lpstr>Matrix expression</vt:lpstr>
      <vt:lpstr>スライド 22</vt:lpstr>
      <vt:lpstr>軸対称性の固定点とホライズン・トポロジー：　例</vt:lpstr>
      <vt:lpstr>Horizon topology</vt:lpstr>
      <vt:lpstr>Classification parameters:</vt:lpstr>
      <vt:lpstr>Constructing All possible solutions</vt:lpstr>
      <vt:lpstr>例:  D=5 “リング”的位相を持つ場合のスケール極限解</vt:lpstr>
      <vt:lpstr>Summary</vt:lpstr>
      <vt:lpstr>スライド 29</vt:lpstr>
      <vt:lpstr>スライド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Near-Horizon Geometries </dc:title>
  <dc:creator>ISHIBASHI</dc:creator>
  <cp:lastModifiedBy>ISHIBASHI</cp:lastModifiedBy>
  <cp:revision>159</cp:revision>
  <dcterms:created xsi:type="dcterms:W3CDTF">2009-09-19T10:45:55Z</dcterms:created>
  <dcterms:modified xsi:type="dcterms:W3CDTF">2009-12-25T03:09:59Z</dcterms:modified>
</cp:coreProperties>
</file>